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7" r:id="rId2"/>
    <p:sldId id="258" r:id="rId3"/>
    <p:sldId id="259" r:id="rId4"/>
    <p:sldId id="260" r:id="rId5"/>
    <p:sldId id="261" r:id="rId6"/>
    <p:sldId id="289" r:id="rId7"/>
    <p:sldId id="288" r:id="rId8"/>
    <p:sldId id="290" r:id="rId9"/>
    <p:sldId id="292" r:id="rId10"/>
    <p:sldId id="263" r:id="rId11"/>
    <p:sldId id="264" r:id="rId12"/>
    <p:sldId id="29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4" r:id="rId21"/>
    <p:sldId id="272" r:id="rId22"/>
    <p:sldId id="280" r:id="rId23"/>
    <p:sldId id="273" r:id="rId24"/>
    <p:sldId id="275" r:id="rId25"/>
    <p:sldId id="276" r:id="rId26"/>
    <p:sldId id="277" r:id="rId27"/>
    <p:sldId id="278" r:id="rId28"/>
    <p:sldId id="279" r:id="rId29"/>
    <p:sldId id="281" r:id="rId30"/>
    <p:sldId id="282" r:id="rId31"/>
    <p:sldId id="283" r:id="rId32"/>
    <p:sldId id="284" r:id="rId33"/>
    <p:sldId id="285" r:id="rId34"/>
    <p:sldId id="286" r:id="rId35"/>
    <p:sldId id="294" r:id="rId36"/>
    <p:sldId id="295" r:id="rId3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0A069-8C02-491D-90AD-8BF89F9FA91E}" type="datetimeFigureOut">
              <a:rPr lang="es-CL" smtClean="0"/>
              <a:t>16-05-2020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3CE0-1C40-4635-B70B-2035994E7D8A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216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ymansseo.com/diferencias-entre-maquinas-y-herramientas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lideshare.net/cthemudo/prevencin-de-riesgos-laborales-utilizacin-de-herramientas-manuales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>
                <a:hlinkClick r:id="rId3"/>
              </a:rPr>
              <a:t>http://caymansseo.com/diferencias-entre-maquinas-y-herramientas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63CE0-1C40-4635-B70B-2035994E7D8A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7196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>
                <a:hlinkClick r:id="rId3"/>
              </a:rPr>
              <a:t>https://es.slideshare.net/cthemudo/prevencin-de-riesgos-laborales-utilizacin-de-herramientas-manuales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63CE0-1C40-4635-B70B-2035994E7D8A}" type="slidenum">
              <a:rPr lang="es-CL" smtClean="0"/>
              <a:t>29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7959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5A28-EEB4-432F-8C19-BBD1E4BB8CAF}" type="datetimeFigureOut">
              <a:rPr lang="es-CL" smtClean="0"/>
              <a:t>16-05-2020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0A94-89F2-4C7B-A2B4-32F738FF6415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5A28-EEB4-432F-8C19-BBD1E4BB8CAF}" type="datetimeFigureOut">
              <a:rPr lang="es-CL" smtClean="0"/>
              <a:t>16-05-2020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0A94-89F2-4C7B-A2B4-32F738FF6415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5A28-EEB4-432F-8C19-BBD1E4BB8CAF}" type="datetimeFigureOut">
              <a:rPr lang="es-CL" smtClean="0"/>
              <a:t>16-05-2020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0A94-89F2-4C7B-A2B4-32F738FF6415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5A28-EEB4-432F-8C19-BBD1E4BB8CAF}" type="datetimeFigureOut">
              <a:rPr lang="es-CL" smtClean="0"/>
              <a:t>16-05-2020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0A94-89F2-4C7B-A2B4-32F738FF6415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5A28-EEB4-432F-8C19-BBD1E4BB8CAF}" type="datetimeFigureOut">
              <a:rPr lang="es-CL" smtClean="0"/>
              <a:t>16-05-2020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0A94-89F2-4C7B-A2B4-32F738FF6415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5A28-EEB4-432F-8C19-BBD1E4BB8CAF}" type="datetimeFigureOut">
              <a:rPr lang="es-CL" smtClean="0"/>
              <a:t>16-05-2020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0A94-89F2-4C7B-A2B4-32F738FF6415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5A28-EEB4-432F-8C19-BBD1E4BB8CAF}" type="datetimeFigureOut">
              <a:rPr lang="es-CL" smtClean="0"/>
              <a:t>16-05-2020</a:t>
            </a:fld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0A94-89F2-4C7B-A2B4-32F738FF6415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5A28-EEB4-432F-8C19-BBD1E4BB8CAF}" type="datetimeFigureOut">
              <a:rPr lang="es-CL" smtClean="0"/>
              <a:t>16-05-2020</a:t>
            </a:fld>
            <a:endParaRPr lang="es-C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0A94-89F2-4C7B-A2B4-32F738FF6415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5A28-EEB4-432F-8C19-BBD1E4BB8CAF}" type="datetimeFigureOut">
              <a:rPr lang="es-CL" smtClean="0"/>
              <a:t>16-05-2020</a:t>
            </a:fld>
            <a:endParaRPr lang="es-C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0A94-89F2-4C7B-A2B4-32F738FF6415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5A28-EEB4-432F-8C19-BBD1E4BB8CAF}" type="datetimeFigureOut">
              <a:rPr lang="es-CL" smtClean="0"/>
              <a:t>16-05-2020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970A94-89F2-4C7B-A2B4-32F738FF6415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5A28-EEB4-432F-8C19-BBD1E4BB8CAF}" type="datetimeFigureOut">
              <a:rPr lang="es-CL" smtClean="0"/>
              <a:t>16-05-2020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0A94-89F2-4C7B-A2B4-32F738FF6415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4195A28-EEB4-432F-8C19-BBD1E4BB8CAF}" type="datetimeFigureOut">
              <a:rPr lang="es-CL" smtClean="0"/>
              <a:t>16-05-2020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7970A94-89F2-4C7B-A2B4-32F738FF6415}" type="slidenum">
              <a:rPr lang="es-CL" smtClean="0"/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ecured.cu/Meta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finicionabc.com/general/herramienta.php" TargetMode="External"/><Relationship Id="rId2" Type="http://schemas.openxmlformats.org/officeDocument/2006/relationships/hyperlink" Target="https://www.definicionabc.com/general/metal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g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g"/><Relationship Id="rId5" Type="http://schemas.openxmlformats.org/officeDocument/2006/relationships/image" Target="../media/image38.jpg"/><Relationship Id="rId4" Type="http://schemas.openxmlformats.org/officeDocument/2006/relationships/image" Target="../media/image37.jp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rodrigomoralessaldiass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efinicion.de/fuerz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908720"/>
            <a:ext cx="860106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dirty="0"/>
              <a:t>Mantenimiento de herramientas </a:t>
            </a:r>
            <a:endParaRPr lang="es-CL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636912"/>
            <a:ext cx="7520940" cy="2520280"/>
          </a:xfrm>
        </p:spPr>
        <p:txBody>
          <a:bodyPr>
            <a:noAutofit/>
          </a:bodyPr>
          <a:lstStyle/>
          <a:p>
            <a:pPr algn="ctr"/>
            <a:r>
              <a:rPr lang="es-ES" sz="3200" dirty="0"/>
              <a:t>Especialidad: Mecánica industrial </a:t>
            </a:r>
            <a:endParaRPr lang="es-CL" sz="3200" dirty="0"/>
          </a:p>
          <a:p>
            <a:pPr algn="ctr"/>
            <a:r>
              <a:rPr lang="es-ES" sz="3200" dirty="0"/>
              <a:t>Profesores: Rodrigo Morales </a:t>
            </a:r>
          </a:p>
          <a:p>
            <a:pPr algn="ctr"/>
            <a:r>
              <a:rPr lang="es-ES" sz="3200" dirty="0"/>
              <a:t>	              José Luis Muñoz </a:t>
            </a:r>
          </a:p>
          <a:p>
            <a:pPr algn="ctr"/>
            <a:r>
              <a:rPr lang="es-ES" sz="3200" dirty="0"/>
              <a:t>Fecha</a:t>
            </a:r>
            <a:r>
              <a:rPr lang="es-ES" sz="3200"/>
              <a:t>:  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411023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CLASIFICACION DE LAS HERRAMIENTAS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760" y="914400"/>
            <a:ext cx="8892480" cy="535270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CL" sz="2800" dirty="0">
                <a:latin typeface="Arial" pitchFamily="34" charset="0"/>
                <a:cs typeface="Arial" pitchFamily="34" charset="0"/>
              </a:rPr>
              <a:t>Las herramientas manuales pueden clasificarse tomando en cuenta la clase de trabajo que llevan a cabo. Pueden ser:</a:t>
            </a:r>
          </a:p>
          <a:p>
            <a:pPr>
              <a:buFont typeface="Arial" pitchFamily="34" charset="0"/>
              <a:buChar char="•"/>
            </a:pPr>
            <a:r>
              <a:rPr lang="es-CL" sz="2800" u="sng" dirty="0"/>
              <a:t>Herramientas de corte</a:t>
            </a:r>
            <a:r>
              <a:rPr lang="es-CL" sz="2800" dirty="0"/>
              <a:t>: </a:t>
            </a:r>
          </a:p>
          <a:p>
            <a:pPr>
              <a:buFont typeface="Arial" pitchFamily="34" charset="0"/>
              <a:buChar char="•"/>
            </a:pPr>
            <a:r>
              <a:rPr lang="es-CL" sz="2800" u="sng" dirty="0"/>
              <a:t>Herramientas de montaje</a:t>
            </a:r>
            <a:r>
              <a:rPr lang="es-CL" sz="2800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s-CL" sz="2800" u="sng" dirty="0"/>
              <a:t>Herramientas de sujeción</a:t>
            </a:r>
            <a:r>
              <a:rPr lang="es-CL" sz="2800" dirty="0"/>
              <a:t>: </a:t>
            </a:r>
          </a:p>
          <a:p>
            <a:pPr>
              <a:buFont typeface="Arial" pitchFamily="34" charset="0"/>
              <a:buChar char="•"/>
            </a:pPr>
            <a:r>
              <a:rPr lang="es-CL" sz="2800" u="sng" dirty="0"/>
              <a:t>Herramientas de golpe</a:t>
            </a:r>
            <a:r>
              <a:rPr lang="es-CL" sz="2800" dirty="0"/>
              <a:t>: </a:t>
            </a:r>
          </a:p>
          <a:p>
            <a:pPr>
              <a:buFont typeface="Arial" pitchFamily="34" charset="0"/>
              <a:buChar char="•"/>
            </a:pPr>
            <a:r>
              <a:rPr lang="es-CL" sz="2800" u="sng" dirty="0"/>
              <a:t>Herramientas de unión</a:t>
            </a:r>
            <a:r>
              <a:rPr lang="es-CL" sz="2800" dirty="0"/>
              <a:t>: </a:t>
            </a:r>
          </a:p>
          <a:p>
            <a:pPr>
              <a:buFont typeface="Arial" pitchFamily="34" charset="0"/>
              <a:buChar char="•"/>
            </a:pPr>
            <a:r>
              <a:rPr lang="es-CL" sz="2800" u="sng" dirty="0"/>
              <a:t>Herramientas de medición o trazo</a:t>
            </a:r>
            <a:r>
              <a:rPr lang="es-CL" sz="2800" dirty="0"/>
              <a:t>: </a:t>
            </a:r>
            <a:endParaRPr lang="es-C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56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CL" sz="2400" u="sng" dirty="0">
                <a:latin typeface="Arial" panose="020B0604020202020204" pitchFamily="34" charset="0"/>
                <a:cs typeface="Arial" panose="020B0604020202020204" pitchFamily="34" charset="0"/>
              </a:rPr>
              <a:t>Herramientas de corte: 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Como su nombre lo indica, sirven para cortar.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Por definición, las herramientas de corte son aquellas que se encargan de extraer y/o separar material del elemento sobre el cual se está trabajando. El corte se puede producir por diferencias de velocidades o por presión y puede o no desprender viruta durante el proceso.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66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6856B-821F-464E-8BE7-49227E289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440160"/>
          </a:xfrm>
        </p:spPr>
        <p:txBody>
          <a:bodyPr/>
          <a:lstStyle/>
          <a:p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Sierra: Herramienta que sirve para cortar madera y otros cuerpos duros y que está formada por una hoja de acero con dientes al borde y sujeta a un mango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L" dirty="0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95AAFEA8-6588-4664-9175-F02D26678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143999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55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6632"/>
            <a:ext cx="8424936" cy="6408712"/>
          </a:xfrm>
        </p:spPr>
        <p:txBody>
          <a:bodyPr/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Lima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es-CL" sz="2000" b="0" dirty="0">
                <a:latin typeface="Arial" pitchFamily="34" charset="0"/>
                <a:cs typeface="Arial" pitchFamily="34" charset="0"/>
              </a:rPr>
              <a:t>La 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lima</a:t>
            </a:r>
            <a:r>
              <a:rPr lang="es-CL" sz="2000" b="0" dirty="0">
                <a:latin typeface="Arial" pitchFamily="34" charset="0"/>
                <a:cs typeface="Arial" pitchFamily="34" charset="0"/>
              </a:rPr>
              <a:t> es una herramienta utilizada en trabajos con </a:t>
            </a:r>
            <a:r>
              <a:rPr lang="es-CL" sz="2000" b="0" dirty="0">
                <a:latin typeface="Arial" pitchFamily="34" charset="0"/>
                <a:cs typeface="Arial" pitchFamily="34" charset="0"/>
                <a:hlinkClick r:id="rId2" tooltip="Metal"/>
              </a:rPr>
              <a:t>metales</a:t>
            </a:r>
            <a:r>
              <a:rPr lang="es-CL" sz="2000" b="0" dirty="0">
                <a:latin typeface="Arial" pitchFamily="34" charset="0"/>
                <a:cs typeface="Arial" pitchFamily="34" charset="0"/>
              </a:rPr>
              <a:t>. Está formada por una pieza de acero endurecido, con dientes cortantes en cada cara y en algunos casos en los cantos. Con ellas se trabajan las superficies metálicas para desgastarlas, darles forma o alisarlas.</a:t>
            </a:r>
          </a:p>
          <a:p>
            <a:endParaRPr lang="es-ES" sz="2000" b="0" dirty="0">
              <a:latin typeface="Arial" pitchFamily="34" charset="0"/>
              <a:cs typeface="Arial" pitchFamily="34" charset="0"/>
            </a:endParaRPr>
          </a:p>
          <a:p>
            <a:endParaRPr lang="es-ES" sz="2000" b="0" dirty="0">
              <a:latin typeface="Arial" pitchFamily="34" charset="0"/>
              <a:cs typeface="Arial" pitchFamily="34" charset="0"/>
            </a:endParaRPr>
          </a:p>
          <a:p>
            <a:endParaRPr lang="es-ES" sz="2000" b="0" dirty="0">
              <a:latin typeface="Arial" pitchFamily="34" charset="0"/>
              <a:cs typeface="Arial" pitchFamily="34" charset="0"/>
            </a:endParaRPr>
          </a:p>
          <a:p>
            <a:endParaRPr lang="es-ES" sz="2000" b="0" dirty="0">
              <a:latin typeface="Arial" pitchFamily="34" charset="0"/>
              <a:cs typeface="Arial" pitchFamily="34" charset="0"/>
            </a:endParaRPr>
          </a:p>
          <a:p>
            <a:endParaRPr lang="es-ES" sz="2000" b="0" dirty="0">
              <a:latin typeface="Arial" pitchFamily="34" charset="0"/>
              <a:cs typeface="Arial" pitchFamily="34" charset="0"/>
            </a:endParaRPr>
          </a:p>
          <a:p>
            <a:endParaRPr lang="es-ES" sz="2000" b="0" dirty="0">
              <a:latin typeface="Arial" pitchFamily="34" charset="0"/>
              <a:cs typeface="Arial" pitchFamily="34" charset="0"/>
            </a:endParaRPr>
          </a:p>
          <a:p>
            <a:endParaRPr lang="es-ES" sz="2000" b="0" dirty="0">
              <a:latin typeface="Arial" pitchFamily="34" charset="0"/>
              <a:cs typeface="Arial" pitchFamily="34" charset="0"/>
            </a:endParaRPr>
          </a:p>
          <a:p>
            <a:endParaRPr lang="es-ES" sz="2000" b="0" dirty="0">
              <a:latin typeface="Arial" pitchFamily="34" charset="0"/>
              <a:cs typeface="Arial" pitchFamily="34" charset="0"/>
            </a:endParaRPr>
          </a:p>
          <a:p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3" y="1649582"/>
            <a:ext cx="8093247" cy="25014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91318"/>
            <a:ext cx="7560840" cy="229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93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8964488" cy="6864892"/>
          </a:xfrm>
        </p:spPr>
      </p:pic>
    </p:spTree>
    <p:extLst>
      <p:ext uri="{BB962C8B-B14F-4D97-AF65-F5344CB8AC3E}">
        <p14:creationId xmlns:p14="http://schemas.microsoft.com/office/powerpoint/2010/main" val="360213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6632"/>
            <a:ext cx="7520940" cy="4563845"/>
          </a:xfrm>
        </p:spPr>
        <p:txBody>
          <a:bodyPr>
            <a:normAutofit/>
          </a:bodyPr>
          <a:lstStyle/>
          <a:p>
            <a:r>
              <a:rPr lang="es-ES" sz="2000" u="sng" dirty="0">
                <a:latin typeface="Arial" pitchFamily="34" charset="0"/>
                <a:cs typeface="Arial" pitchFamily="34" charset="0"/>
              </a:rPr>
              <a:t>Broca:</a:t>
            </a:r>
            <a:r>
              <a:rPr lang="es-CL" sz="2000" b="0" dirty="0"/>
              <a:t> También denominada</a:t>
            </a:r>
            <a:r>
              <a:rPr lang="es-CL" sz="2000" dirty="0"/>
              <a:t> mecha</a:t>
            </a:r>
            <a:r>
              <a:rPr lang="es-CL" sz="2000" b="0" dirty="0"/>
              <a:t>, es una</a:t>
            </a:r>
            <a:r>
              <a:rPr lang="es-CL" sz="2000" dirty="0"/>
              <a:t> pieza de </a:t>
            </a:r>
            <a:r>
              <a:rPr lang="es-CL" sz="2000" dirty="0">
                <a:hlinkClick r:id="rId2" tooltip="metal"/>
              </a:rPr>
              <a:t>metal</a:t>
            </a:r>
            <a:r>
              <a:rPr lang="es-CL" sz="2000" dirty="0"/>
              <a:t> de corte, la cual se utiliza siempre vinculada a una </a:t>
            </a:r>
            <a:r>
              <a:rPr lang="es-CL" sz="2000" dirty="0">
                <a:hlinkClick r:id="rId3" tooltip="herramienta"/>
              </a:rPr>
              <a:t>herramienta</a:t>
            </a:r>
            <a:r>
              <a:rPr lang="es-CL" sz="2000" dirty="0"/>
              <a:t> mecánica denominada taladro o cualquier otra máquina afín</a:t>
            </a:r>
            <a:r>
              <a:rPr lang="es-CL" sz="2000" b="0" dirty="0"/>
              <a:t>.</a:t>
            </a:r>
            <a:endParaRPr lang="es-CL" sz="20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8568951" cy="526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300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4563845"/>
          </a:xfrm>
        </p:spPr>
        <p:txBody>
          <a:bodyPr>
            <a:normAutofit/>
          </a:bodyPr>
          <a:lstStyle/>
          <a:p>
            <a:r>
              <a:rPr lang="es-ES" sz="2000" u="sng" dirty="0">
                <a:latin typeface="Arial" pitchFamily="34" charset="0"/>
                <a:cs typeface="Arial" pitchFamily="34" charset="0"/>
              </a:rPr>
              <a:t>Machos de roscar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:</a:t>
            </a:r>
            <a:r>
              <a:rPr lang="es-CL" sz="2000" b="0" dirty="0"/>
              <a:t>El</a:t>
            </a:r>
            <a:r>
              <a:rPr lang="es-CL" sz="2000" dirty="0"/>
              <a:t> macho de roscar</a:t>
            </a:r>
            <a:r>
              <a:rPr lang="es-CL" sz="2000" b="0" dirty="0"/>
              <a:t> es una herramienta manual cuyo eje está contenido en el plano y en torno a él se dibuja una trayectoria helicoidal. Este elemento se utiliza para roscar la parte hembra. También puede utilizarse para el roscado a máquina. El macho es una herramienta de corte con la que se hacen roscas en la parte interna de agujeros en una pieza, que pueden ser de metal o de plástico.</a:t>
            </a:r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03617"/>
            <a:ext cx="6715125" cy="446449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6561410" y="299695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Desbastar</a:t>
            </a:r>
            <a:r>
              <a:rPr lang="es-ES" dirty="0"/>
              <a:t> 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6660232" y="436510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Perfilado </a:t>
            </a:r>
            <a:r>
              <a:rPr lang="es-ES" dirty="0"/>
              <a:t> 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6822629" y="5589240"/>
            <a:ext cx="1637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Afinado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06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>
                <a:latin typeface="Arial" pitchFamily="34" charset="0"/>
                <a:cs typeface="Arial" pitchFamily="34" charset="0"/>
              </a:rPr>
              <a:t>Terraja:</a:t>
            </a:r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424936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6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4320480" cy="3096344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2656"/>
            <a:ext cx="3888432" cy="2952328"/>
          </a:xfrm>
          <a:prstGeom prst="rect">
            <a:avLst/>
          </a:prstGeom>
        </p:spPr>
      </p:pic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64" y="3212976"/>
            <a:ext cx="3215804" cy="3384376"/>
          </a:xfr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836" y="3501008"/>
            <a:ext cx="4392488" cy="307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563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4087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CL" sz="2000" u="sng" dirty="0">
                <a:latin typeface="Arial" pitchFamily="34" charset="0"/>
                <a:cs typeface="Arial" pitchFamily="34" charset="0"/>
              </a:rPr>
              <a:t>Herramientas de golpe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: Las HERRAMIENTAS DE GOLPE están diseñadas para modificar la forma o tamaño de otros objetos o producir un desplazamiento de estos dentro de otros cuerpos, aprovechando el uso de un mango, cadena o algún otro mecanismo para incrementar la fuerza del impacto.</a:t>
            </a:r>
          </a:p>
          <a:p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08819"/>
            <a:ext cx="3519665" cy="2503165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08820"/>
            <a:ext cx="3384376" cy="232314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15982"/>
            <a:ext cx="3528392" cy="2442018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311984"/>
            <a:ext cx="3109714" cy="223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049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131797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s-ES" sz="40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Objetivo de clase: Identificar las maquinas y herramientas para la ejecución de un plan de mantenimiento, respetando las normas del fabricante y medioambientales </a:t>
            </a:r>
            <a:endParaRPr lang="es-CL" sz="4000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310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60648"/>
            <a:ext cx="7520940" cy="4347821"/>
          </a:xfrm>
        </p:spPr>
        <p:txBody>
          <a:bodyPr>
            <a:normAutofit/>
          </a:bodyPr>
          <a:lstStyle/>
          <a:p>
            <a:r>
              <a:rPr lang="es-ES" sz="2800" dirty="0">
                <a:latin typeface="Arial" pitchFamily="34" charset="0"/>
                <a:cs typeface="Arial" pitchFamily="34" charset="0"/>
              </a:rPr>
              <a:t>¿Qué es una herramienta ?</a:t>
            </a: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r>
              <a:rPr lang="es-ES" sz="2800" dirty="0">
                <a:latin typeface="Arial" pitchFamily="34" charset="0"/>
                <a:cs typeface="Arial" pitchFamily="34" charset="0"/>
              </a:rPr>
              <a:t>¿Que tipos de herramientas  utilizaría para preparar 2 probetas a soldar en posición 1g?</a:t>
            </a: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r>
              <a:rPr lang="es-ES" sz="2800" dirty="0">
                <a:latin typeface="Arial" pitchFamily="34" charset="0"/>
                <a:cs typeface="Arial" pitchFamily="34" charset="0"/>
              </a:rPr>
              <a:t>¿Qué tipo de corte hace la tijera ?</a:t>
            </a:r>
            <a:endParaRPr lang="es-C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4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260648"/>
            <a:ext cx="7520940" cy="4419829"/>
          </a:xfrm>
        </p:spPr>
        <p:txBody>
          <a:bodyPr>
            <a:noAutofit/>
          </a:bodyPr>
          <a:lstStyle/>
          <a:p>
            <a:r>
              <a:rPr lang="es-CL" sz="2400" u="sng" dirty="0">
                <a:latin typeface="Arial" pitchFamily="34" charset="0"/>
                <a:cs typeface="Arial" pitchFamily="34" charset="0"/>
              </a:rPr>
              <a:t>Herramientas de sujeción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: Sirven para sostener o sujetar una pieza que va a ser trabajada o fijada en algún lugar. Los tornillos, que sirven para sujetar piezas que se van a cortar, limar, doblar, etcétera.</a:t>
            </a:r>
          </a:p>
          <a:p>
            <a:r>
              <a:rPr lang="es-CL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CL" sz="2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2400" u="sng" dirty="0">
                <a:latin typeface="Arial" pitchFamily="34" charset="0"/>
                <a:cs typeface="Arial" pitchFamily="34" charset="0"/>
              </a:rPr>
              <a:t>TORNILLO MECANICO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 :  Herramienta para dar sujeción a piezas para ser sometidas a diferentes operaciones. Tornillo de banco. Herramienta usada en talleres mecánicos, carpintería, etc., que se compone de una parte fijada en el banco y otra que se mueve mediante un tornillo, entre las que sujeta, apretándola, la pieza que se trabaja.</a:t>
            </a:r>
          </a:p>
        </p:txBody>
      </p:sp>
    </p:spTree>
    <p:extLst>
      <p:ext uri="{BB962C8B-B14F-4D97-AF65-F5344CB8AC3E}">
        <p14:creationId xmlns:p14="http://schemas.microsoft.com/office/powerpoint/2010/main" val="3094685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6632"/>
            <a:ext cx="7520940" cy="4563845"/>
          </a:xfrm>
        </p:spPr>
        <p:txBody>
          <a:bodyPr/>
          <a:lstStyle/>
          <a:p>
            <a:r>
              <a:rPr lang="es-CL" b="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2400" u="sng" dirty="0">
                <a:latin typeface="Arial" pitchFamily="34" charset="0"/>
                <a:cs typeface="Arial" pitchFamily="34" charset="0"/>
              </a:rPr>
              <a:t>TORNILLO MECANICO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 :  Herramienta para dar sujeción a piezas para ser sometidas a diferentes operaciones. Tornillo de banco. Herramienta usada en talleres mecánicos, carpintería, etc., que se compone de una parte fijada en el banco y otra que se mueve mediante un tornillo, entre las que sujeta, apretándola, la pieza que se trabaja.</a:t>
            </a:r>
          </a:p>
          <a:p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40968"/>
            <a:ext cx="518457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71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120680"/>
          </a:xfrm>
        </p:spPr>
      </p:pic>
    </p:spTree>
    <p:extLst>
      <p:ext uri="{BB962C8B-B14F-4D97-AF65-F5344CB8AC3E}">
        <p14:creationId xmlns:p14="http://schemas.microsoft.com/office/powerpoint/2010/main" val="2804715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208912" cy="6048672"/>
          </a:xfrm>
        </p:spPr>
      </p:pic>
    </p:spTree>
    <p:extLst>
      <p:ext uri="{BB962C8B-B14F-4D97-AF65-F5344CB8AC3E}">
        <p14:creationId xmlns:p14="http://schemas.microsoft.com/office/powerpoint/2010/main" val="2517452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4419829"/>
          </a:xfrm>
        </p:spPr>
        <p:txBody>
          <a:bodyPr>
            <a:normAutofit/>
          </a:bodyPr>
          <a:lstStyle/>
          <a:p>
            <a:r>
              <a:rPr lang="es-ES" sz="2800" u="sng" dirty="0">
                <a:latin typeface="Arial" pitchFamily="34" charset="0"/>
                <a:cs typeface="Arial" pitchFamily="34" charset="0"/>
              </a:rPr>
              <a:t>HERRAMIENTAS DE FIJACION:     </a:t>
            </a:r>
            <a:r>
              <a:rPr lang="es-CL" sz="2800" dirty="0">
                <a:latin typeface="Arial" pitchFamily="34" charset="0"/>
                <a:cs typeface="Arial" pitchFamily="34" charset="0"/>
              </a:rPr>
              <a:t>La herramientas de fijación se utilizan para el ensamblaje de unas piezas con otras, para distintos tipos de trabajos que consistan en fijar, sujetar o unir dos materiales, que pueden ser maderas, metales, polímeros etc.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75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6632"/>
            <a:ext cx="7520940" cy="4563845"/>
          </a:xfrm>
        </p:spPr>
        <p:txBody>
          <a:bodyPr>
            <a:normAutofit/>
          </a:bodyPr>
          <a:lstStyle/>
          <a:p>
            <a:r>
              <a:rPr lang="es-CL" sz="2400" b="0" dirty="0">
                <a:latin typeface="Arial" pitchFamily="34" charset="0"/>
                <a:cs typeface="Arial" pitchFamily="34" charset="0"/>
              </a:rPr>
              <a:t> </a:t>
            </a:r>
            <a:r>
              <a:rPr lang="es-CL" sz="2400" u="sng" dirty="0">
                <a:latin typeface="Arial" pitchFamily="34" charset="0"/>
                <a:cs typeface="Arial" pitchFamily="34" charset="0"/>
              </a:rPr>
              <a:t>Destornillador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:</a:t>
            </a:r>
            <a:r>
              <a:rPr lang="es-CL" sz="2400" b="0" dirty="0">
                <a:latin typeface="Arial" pitchFamily="34" charset="0"/>
                <a:cs typeface="Arial" pitchFamily="34" charset="0"/>
              </a:rPr>
              <a:t> (atornillador, desatornillador o desarmador) es una herramienta que se utiliza para apretar y aflojar tornillos y otros elementos de máquinas que requieren poca fuerza de apriete y que generalmente son de diámetro pequeño.</a:t>
            </a:r>
            <a:endParaRPr lang="es-CL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060848"/>
            <a:ext cx="612068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49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7521575" cy="1464814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8496944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8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6632"/>
            <a:ext cx="7876356" cy="4563845"/>
          </a:xfrm>
        </p:spPr>
        <p:txBody>
          <a:bodyPr/>
          <a:lstStyle/>
          <a:p>
            <a:r>
              <a:rPr lang="es-CL" sz="2000" dirty="0">
                <a:latin typeface="Arial" pitchFamily="34" charset="0"/>
                <a:cs typeface="Arial" pitchFamily="34" charset="0"/>
              </a:rPr>
              <a:t> Llave Allen: llave en forma de </a:t>
            </a:r>
            <a:r>
              <a:rPr lang="es-CL" sz="2000" i="1" dirty="0">
                <a:latin typeface="Arial" pitchFamily="34" charset="0"/>
                <a:cs typeface="Arial" pitchFamily="34" charset="0"/>
              </a:rPr>
              <a:t>L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 y de sección hexagonal que se introduce por un extremo en una hendidura también hexagonal del tornillo que se quiere apretar o aflojar.</a:t>
            </a:r>
          </a:p>
          <a:p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4392488" cy="489654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96752"/>
            <a:ext cx="3888432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031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8640"/>
            <a:ext cx="8496944" cy="4491837"/>
          </a:xfrm>
        </p:spPr>
        <p:txBody>
          <a:bodyPr/>
          <a:lstStyle/>
          <a:p>
            <a:r>
              <a:rPr lang="es-CL" sz="2000" dirty="0">
                <a:latin typeface="Arial" pitchFamily="34" charset="0"/>
                <a:cs typeface="Arial" pitchFamily="34" charset="0"/>
              </a:rPr>
              <a:t>llave inglesa: Llave que dispone de un mecanismo que permite adaptarla a tuercas de diferentes medidas.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CL" sz="2400" b="0" dirty="0">
                <a:latin typeface="Arial" pitchFamily="34" charset="0"/>
                <a:cs typeface="Arial" pitchFamily="34" charset="0"/>
              </a:rPr>
              <a:t>Las 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llaves fijas</a:t>
            </a:r>
            <a:r>
              <a:rPr lang="es-CL" sz="2400" b="0" dirty="0">
                <a:latin typeface="Arial" pitchFamily="34" charset="0"/>
                <a:cs typeface="Arial" pitchFamily="34" charset="0"/>
              </a:rPr>
              <a:t> pueden tener una o dos bocas que se adaptan a la cabeza de los tornillos o las tuercas en forma y tamaño.</a:t>
            </a:r>
            <a:endParaRPr lang="es-CL" sz="2400" dirty="0">
              <a:latin typeface="Arial" pitchFamily="34" charset="0"/>
              <a:cs typeface="Arial" pitchFamily="34" charset="0"/>
            </a:endParaRPr>
          </a:p>
          <a:p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80728"/>
            <a:ext cx="4176464" cy="208823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25144"/>
            <a:ext cx="7344816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13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¿Qué herramienta ocupa en su vida cotidiana ?</a:t>
            </a:r>
          </a:p>
          <a:p>
            <a:pPr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¿Qué es para usted una herramienta ?</a:t>
            </a:r>
          </a:p>
          <a:p>
            <a:pPr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¿Qué es para usted una maquina?</a:t>
            </a:r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839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6632"/>
            <a:ext cx="8496944" cy="4563845"/>
          </a:xfrm>
        </p:spPr>
        <p:txBody>
          <a:bodyPr>
            <a:normAutofit/>
          </a:bodyPr>
          <a:lstStyle/>
          <a:p>
            <a:r>
              <a:rPr lang="es-CL" sz="2400" dirty="0">
                <a:latin typeface="Arial" pitchFamily="34" charset="0"/>
                <a:cs typeface="Arial" pitchFamily="34" charset="0"/>
              </a:rPr>
              <a:t>La llave dinamométrica o llave de torsión o torquìmetro es una herramienta manual que se utiliza para ajustar el par de apriete de elementos roscados.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820891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495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4491837"/>
          </a:xfrm>
        </p:spPr>
        <p:txBody>
          <a:bodyPr/>
          <a:lstStyle/>
          <a:p>
            <a:r>
              <a:rPr lang="es-CL" sz="2400" dirty="0">
                <a:latin typeface="Arial" pitchFamily="34" charset="0"/>
                <a:cs typeface="Arial" pitchFamily="34" charset="0"/>
              </a:rPr>
              <a:t>L</a:t>
            </a:r>
            <a:r>
              <a:rPr lang="es-419" sz="2400" dirty="0">
                <a:latin typeface="Arial" pitchFamily="34" charset="0"/>
                <a:cs typeface="Arial" pitchFamily="34" charset="0"/>
              </a:rPr>
              <a:t>lave cremallera o stilson: Un mecanismo de cremallera es un dispositivo mecánico con dos engranajes, denominados «piñón» y «cremallera», que convierte un movimiento de rotación en un movimiento lineal o viceversa.</a:t>
            </a:r>
          </a:p>
          <a:p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48880"/>
            <a:ext cx="9144000" cy="294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983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4491837"/>
          </a:xfrm>
        </p:spPr>
        <p:txBody>
          <a:bodyPr/>
          <a:lstStyle/>
          <a:p>
            <a:r>
              <a:rPr lang="es-CL" sz="2400" dirty="0">
                <a:latin typeface="Arial" pitchFamily="34" charset="0"/>
                <a:cs typeface="Arial" pitchFamily="34" charset="0"/>
              </a:rPr>
              <a:t>herramientas de medición:</a:t>
            </a:r>
            <a:r>
              <a:rPr lang="es-CL" sz="2400" b="0" dirty="0"/>
              <a:t> 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Las herramientas de medición son instrumentos que permiten comparar la magnitud que posee un objeto, una pieza, generalmente con un patrón definido por el sistema internacional de unidades.</a:t>
            </a:r>
          </a:p>
          <a:p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203" y="2109008"/>
            <a:ext cx="2750104" cy="211208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4"/>
            <a:ext cx="3114675" cy="2232248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109008"/>
            <a:ext cx="2592288" cy="2142226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34" y="4437112"/>
            <a:ext cx="3229469" cy="223224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529570"/>
            <a:ext cx="4392488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793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6632"/>
            <a:ext cx="7520940" cy="4563845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Arial" pitchFamily="34" charset="0"/>
                <a:cs typeface="Arial" pitchFamily="34" charset="0"/>
              </a:rPr>
              <a:t>Felicidades gano un punto  son instrumentos no herramientas  </a:t>
            </a:r>
            <a:endParaRPr lang="es-CL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3649588" cy="3888432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700808"/>
            <a:ext cx="378522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0871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Otras herramientas</a:t>
            </a:r>
            <a:endParaRPr lang="es-CL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972343"/>
            <a:ext cx="2143125" cy="2143125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4"/>
            <a:ext cx="2486025" cy="183832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076252"/>
            <a:ext cx="2592288" cy="223837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734" y="3429000"/>
            <a:ext cx="3429000" cy="279400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645024"/>
            <a:ext cx="309634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664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muchas gracias con movimiento">
            <a:extLst>
              <a:ext uri="{FF2B5EF4-FFF2-40B4-BE49-F238E27FC236}">
                <a16:creationId xmlns:a16="http://schemas.microsoft.com/office/drawing/2014/main" id="{DEBFDDC5-140E-46C2-AC6C-B6B66D3C8C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7848871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474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24153A-D4D6-4E39-91BF-950D1FB3C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Trabajo: realice en su cuaderno la clasificación de todas las herramientas manuales que pueda tener em su casa, y una breve definición en que trabajo las ocupo</a:t>
            </a:r>
          </a:p>
          <a:p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Trabajo 2: Elaborar un </a:t>
            </a:r>
            <a:r>
              <a:rPr lang="es-CL" sz="2800" dirty="0" err="1">
                <a:latin typeface="Arial" panose="020B0604020202020204" pitchFamily="34" charset="0"/>
                <a:cs typeface="Arial" panose="020B0604020202020204" pitchFamily="34" charset="0"/>
              </a:rPr>
              <a:t>pawer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800" dirty="0" err="1"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 con dicha clasificación de sus herramientas, el cual deberá disertar al regreso a clases normales </a:t>
            </a:r>
          </a:p>
          <a:p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Dicho </a:t>
            </a:r>
            <a:r>
              <a:rPr lang="es-CL" sz="2800" dirty="0" err="1">
                <a:latin typeface="Arial" panose="020B0604020202020204" pitchFamily="34" charset="0"/>
                <a:cs typeface="Arial" panose="020B0604020202020204" pitchFamily="34" charset="0"/>
              </a:rPr>
              <a:t>pawer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800" dirty="0" err="1"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 deberá ser enviado a</a:t>
            </a:r>
          </a:p>
          <a:p>
            <a:endParaRPr lang="es-C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rodrigomoralessaldiass@Gmail.com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s-CL" sz="2800" dirty="0" err="1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r>
              <a:rPr lang="es-CL" sz="2800">
                <a:latin typeface="Arial" panose="020B0604020202020204" pitchFamily="34" charset="0"/>
                <a:cs typeface="Arial" panose="020B0604020202020204" pitchFamily="34" charset="0"/>
              </a:rPr>
              <a:t> 17/04/2020</a:t>
            </a:r>
            <a:endParaRPr lang="es-C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837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568863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>Desde las herramientas más primitivas hasta la actualidad han transcurrido dos millones y medios de años. Todo esto ha marcado el paso de materiales e inventos, los cuales ha permitido transformar la historia de la humanidad.</a:t>
            </a:r>
          </a:p>
          <a:p>
            <a:pPr>
              <a:buFont typeface="Arial" pitchFamily="34" charset="0"/>
              <a:buChar char="•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s-CL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>Las primeras herramientas se dieron en África fueron el hueso, la piedra (para cortar, raspar, machacar, trabajar madera, despiezar la caza), la lanza, punzones, cinceles.</a:t>
            </a:r>
          </a:p>
          <a:p>
            <a:pPr marL="0" indent="0"/>
            <a:endParaRPr lang="es-CL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>Se buscaba una fuente de energía que permitiera el funcionamiento de las maquinas herramientas.</a:t>
            </a:r>
          </a:p>
        </p:txBody>
      </p:sp>
    </p:spTree>
    <p:extLst>
      <p:ext uri="{BB962C8B-B14F-4D97-AF65-F5344CB8AC3E}">
        <p14:creationId xmlns:p14="http://schemas.microsoft.com/office/powerpoint/2010/main" val="393941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" sz="2800" dirty="0">
                <a:latin typeface="Arial" panose="020B0604020202020204" pitchFamily="34" charset="0"/>
                <a:cs typeface="Arial" pitchFamily="34" charset="0"/>
              </a:rPr>
              <a:t>Herramienta: </a:t>
            </a:r>
            <a:r>
              <a:rPr lang="es-CL" sz="2800" dirty="0">
                <a:latin typeface="Arial" panose="020B0604020202020204" pitchFamily="34" charset="0"/>
                <a:cs typeface="Arial" pitchFamily="34" charset="0"/>
              </a:rPr>
              <a:t>El latín </a:t>
            </a:r>
            <a:r>
              <a:rPr lang="es-CL" sz="2800" i="1" dirty="0" err="1">
                <a:latin typeface="Arial" panose="020B0604020202020204" pitchFamily="34" charset="0"/>
                <a:cs typeface="Arial" pitchFamily="34" charset="0"/>
              </a:rPr>
              <a:t>ferramenta</a:t>
            </a:r>
            <a:r>
              <a:rPr lang="es-CL" sz="2800" dirty="0">
                <a:latin typeface="Arial" panose="020B0604020202020204" pitchFamily="34" charset="0"/>
                <a:cs typeface="Arial" pitchFamily="34" charset="0"/>
              </a:rPr>
              <a:t>, una herramienta es un instrumento que permite realizar ciertos trabajos. Estos objetos fueron diseñados para facilitar la realización de una tarea mecánica que requiere del uso de una cierta </a:t>
            </a:r>
            <a:r>
              <a:rPr lang="es-CL" sz="2800" u="sng" dirty="0">
                <a:latin typeface="Arial" panose="020B0604020202020204" pitchFamily="34" charset="0"/>
                <a:cs typeface="Arial" pitchFamily="34" charset="0"/>
                <a:hlinkClick r:id="rId2"/>
              </a:rPr>
              <a:t>fuerza</a:t>
            </a:r>
            <a:r>
              <a:rPr lang="es-CL" sz="2800" dirty="0">
                <a:latin typeface="Arial" panose="020B0604020202020204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CL" sz="2800" dirty="0">
                <a:latin typeface="Arial" panose="020B0604020202020204" pitchFamily="34" charset="0"/>
                <a:cs typeface="Arial" pitchFamily="34" charset="0"/>
              </a:rPr>
              <a:t>Detrás de cada una de las herramientas se encuentra una necesidad del hombre. Además los hombres no son los únicos que usan herramientas, los animales también las usan </a:t>
            </a:r>
          </a:p>
          <a:p>
            <a:pPr>
              <a:buFont typeface="Arial" pitchFamily="34" charset="0"/>
              <a:buChar char="•"/>
            </a:pPr>
            <a:r>
              <a:rPr lang="es-CL" sz="2800" dirty="0">
                <a:latin typeface="Arial" panose="020B0604020202020204" pitchFamily="34" charset="0"/>
                <a:cs typeface="Arial" pitchFamily="34" charset="0"/>
              </a:rPr>
              <a:t> también se define como extensión de la mano para la realización de tareas ,siendo la primera herramienta una piedra </a:t>
            </a:r>
          </a:p>
        </p:txBody>
      </p:sp>
    </p:spTree>
    <p:extLst>
      <p:ext uri="{BB962C8B-B14F-4D97-AF65-F5344CB8AC3E}">
        <p14:creationId xmlns:p14="http://schemas.microsoft.com/office/powerpoint/2010/main" val="2106657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CL" sz="2400" dirty="0">
                <a:latin typeface="Arial" panose="020B0604020202020204" pitchFamily="34" charset="0"/>
                <a:cs typeface="Arial" pitchFamily="34" charset="0"/>
              </a:rPr>
              <a:t>MAQUINA: Las maquinas son un </a:t>
            </a:r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de elementos fijos y móviles que permiten transformar, aprovechar, regular y dirigir la energía.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Con una maquina es posible realizar algún trabajo con un objetivo específico para el beneficio propio o de terceros.</a:t>
            </a:r>
          </a:p>
          <a:p>
            <a:pPr>
              <a:buFont typeface="Arial" pitchFamily="34" charset="0"/>
              <a:buChar char="•"/>
            </a:pPr>
            <a:endParaRPr lang="es-ES" sz="2400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es-CL" sz="2400" u="sng" dirty="0">
                <a:latin typeface="Arial" panose="020B0604020202020204" pitchFamily="34" charset="0"/>
                <a:cs typeface="Arial" panose="020B0604020202020204" pitchFamily="34" charset="0"/>
              </a:rPr>
              <a:t>Máquinas Simples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: Requieren de </a:t>
            </a:r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solo paso para hacer su trabajo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. Su funcionamiento es muy sencillo tanto para explicar como de entender. Se encargan de cambiar la magnitud o la dirección de la fuerza.( torno, polea, palanca </a:t>
            </a:r>
            <a:r>
              <a:rPr lang="es-CL" sz="2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CL" sz="2400" u="sng" dirty="0">
                <a:latin typeface="Arial" panose="020B0604020202020204" pitchFamily="34" charset="0"/>
                <a:cs typeface="Arial" panose="020B0604020202020204" pitchFamily="34" charset="0"/>
              </a:rPr>
              <a:t>Máquinas Compuestas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: Este tipo de máquinas </a:t>
            </a:r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necesitan hacer varios trabajos de forma consecutiva para que funcionen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. En estos casos el funcionamiento de la maquina es más complejo de explicar y por ende de entender. Están formadas por el conjunto de máquinas simples.( computadores, </a:t>
            </a:r>
            <a:r>
              <a:rPr lang="es-CL" sz="2400" dirty="0" err="1">
                <a:latin typeface="Arial" panose="020B0604020202020204" pitchFamily="34" charset="0"/>
                <a:cs typeface="Arial" panose="020B0604020202020204" pitchFamily="34" charset="0"/>
              </a:rPr>
              <a:t>cnc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, turbinas de avión, </a:t>
            </a:r>
            <a:r>
              <a:rPr lang="es-CL" sz="2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>
              <a:buFont typeface="Arial" pitchFamily="34" charset="0"/>
              <a:buChar char="•"/>
            </a:pPr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678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C667EC-E094-4554-8129-FF29687C4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s-CL" b="1" dirty="0">
                <a:ea typeface="Calibri" panose="020F0502020204030204" pitchFamily="34" charset="0"/>
                <a:cs typeface="Arial" panose="020B0604020202020204" pitchFamily="34" charset="0"/>
              </a:rPr>
              <a:t>HERRAMIENTAS MANUALES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1C1550-A529-4CC8-90E8-E128DA39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/>
          </a:bodyPr>
          <a:lstStyle/>
          <a:p>
            <a:r>
              <a:rPr lang="es-ES" altLang="es-CL" sz="3600" dirty="0">
                <a:latin typeface="Arial" panose="020B0604020202020204" pitchFamily="34" charset="0"/>
              </a:rPr>
              <a:t>Son muchos los profesionales de distintos sectores de la industria, agricultura o construcción cuyo trabajo depende del uso de las herramientas manuales. La utilización de estos utensilios también es muy común en el ámbito doméstico y el escolar (reparaciones, jardinería, actividades artesanales, artísticas, etc.), por lo que las herramientas se han convertido en elementos de uso “corriente y normal” para la mayoría de las personas.</a:t>
            </a:r>
            <a:endParaRPr lang="es-ES" altLang="es-CL" sz="3600" i="1" dirty="0">
              <a:latin typeface="Arial" panose="020B0604020202020204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9897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D79D5-6B11-4014-A332-94E621A4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914400"/>
          </a:xfrm>
        </p:spPr>
        <p:txBody>
          <a:bodyPr/>
          <a:lstStyle/>
          <a:p>
            <a:pPr algn="ctr"/>
            <a:r>
              <a:rPr lang="es-ES" altLang="es-CL" b="1" dirty="0">
                <a:ea typeface="Calibri" panose="020F0502020204030204" pitchFamily="34" charset="0"/>
                <a:cs typeface="Arial" panose="020B0604020202020204" pitchFamily="34" charset="0"/>
              </a:rPr>
              <a:t>Riesgos en el uso    HERRAMIENTAS MANUALES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316AD6-1875-4728-BFE2-04D8437D4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5757372"/>
          </a:xfrm>
        </p:spPr>
        <p:txBody>
          <a:bodyPr/>
          <a:lstStyle/>
          <a:p>
            <a:r>
              <a:rPr lang="es-ES" altLang="es-CL" sz="2800" dirty="0">
                <a:latin typeface="Arial" panose="020B0604020202020204" pitchFamily="34" charset="0"/>
              </a:rPr>
              <a:t>Curiosamente, esta familiaridad se trasforma en un factor de riesgo añadido puesto que induce a olvidar lo peligrosas que son si no se utilizan de forma conveniente o si no disponen de unos requisitos mínimos de seguridad. Prueba de ello es que los accidentes ocasionados por las herramientas manuales son muy frecuentes y numerosos (cortes y golpes en las manos o en distintas partes del cuerpo, lesiones oculares, lesiones musculares por sobreesfuerzos o gestos violentos, etc.).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44683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>
            <a:extLst>
              <a:ext uri="{FF2B5EF4-FFF2-40B4-BE49-F238E27FC236}">
                <a16:creationId xmlns:a16="http://schemas.microsoft.com/office/drawing/2014/main" id="{288C2669-4E56-4959-9C6D-D3E7C11A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7950" y="115888"/>
            <a:ext cx="9144000" cy="1557337"/>
          </a:xfrm>
        </p:spPr>
        <p:txBody>
          <a:bodyPr/>
          <a:lstStyle/>
          <a:p>
            <a:pPr algn="ctr" eaLnBrk="1" hangingPunct="1"/>
            <a:r>
              <a:rPr lang="es-ES" altLang="es-CL" sz="4000" b="1" dirty="0">
                <a:ea typeface="Calibri" panose="020F0502020204030204" pitchFamily="34" charset="0"/>
                <a:cs typeface="Arial" panose="020B0604020202020204" pitchFamily="34" charset="0"/>
              </a:rPr>
              <a:t>Causas de accidentes</a:t>
            </a:r>
            <a:br>
              <a:rPr lang="es-ES" altLang="es-CL" sz="4000" b="1" dirty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altLang="es-CL" sz="4000" b="1" dirty="0">
                <a:ea typeface="Calibri" panose="020F0502020204030204" pitchFamily="34" charset="0"/>
                <a:cs typeface="Arial" panose="020B0604020202020204" pitchFamily="34" charset="0"/>
              </a:rPr>
              <a:t>HERRAMIENTAS MANUALES</a:t>
            </a:r>
            <a:endParaRPr lang="es-ES" altLang="es-CL" sz="4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4 Rectángulo">
            <a:extLst>
              <a:ext uri="{FF2B5EF4-FFF2-40B4-BE49-F238E27FC236}">
                <a16:creationId xmlns:a16="http://schemas.microsoft.com/office/drawing/2014/main" id="{6844196B-A57C-4B9C-9881-F45C4AB22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88" y="1496973"/>
            <a:ext cx="904081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L" sz="3600" b="1" dirty="0">
                <a:latin typeface="Arial" panose="020B0604020202020204" pitchFamily="34" charset="0"/>
              </a:rPr>
              <a:t>Las causas más habituales que originan estos accidentes son: 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CL" sz="3600" b="1" dirty="0">
                <a:latin typeface="Arial" panose="020B0604020202020204" pitchFamily="34" charset="0"/>
              </a:rPr>
              <a:t> Emplear herramientas defectuosas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CL" sz="3600" b="1" dirty="0">
                <a:latin typeface="Arial" panose="020B0604020202020204" pitchFamily="34" charset="0"/>
              </a:rPr>
              <a:t> De mala calidad o mal diseñadas 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CL" sz="3600" b="1" dirty="0">
                <a:latin typeface="Arial" panose="020B0604020202020204" pitchFamily="34" charset="0"/>
              </a:rPr>
              <a:t> Utilizarlas de forma incorrecta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CL" sz="3600" b="1" dirty="0">
                <a:latin typeface="Arial" panose="020B0604020202020204" pitchFamily="34" charset="0"/>
              </a:rPr>
              <a:t>  Abandonarlas en lugares peligrosos y </a:t>
            </a:r>
          </a:p>
          <a:p>
            <a:pPr eaLnBrk="1" hangingPunct="1">
              <a:spcBef>
                <a:spcPct val="0"/>
              </a:spcBef>
            </a:pPr>
            <a:r>
              <a:rPr lang="es-ES" altLang="es-CL" sz="3600" b="1" dirty="0">
                <a:latin typeface="Arial" panose="020B0604020202020204" pitchFamily="34" charset="0"/>
              </a:rPr>
              <a:t> Almacenarlas y transportarlas de manera  insegura.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21099</TotalTime>
  <Words>637</Words>
  <Application>Microsoft Office PowerPoint</Application>
  <PresentationFormat>Presentación en pantalla (4:3)</PresentationFormat>
  <Paragraphs>101</Paragraphs>
  <Slides>36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3" baseType="lpstr">
      <vt:lpstr>Arial</vt:lpstr>
      <vt:lpstr>Calibri</vt:lpstr>
      <vt:lpstr>Franklin Gothic Book</vt:lpstr>
      <vt:lpstr>Franklin Gothic Medium</vt:lpstr>
      <vt:lpstr>Tunga</vt:lpstr>
      <vt:lpstr>Wingdings</vt:lpstr>
      <vt:lpstr>Ángulos</vt:lpstr>
      <vt:lpstr>Mantenimiento de herramientas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HERRAMIENTAS MANUALES</vt:lpstr>
      <vt:lpstr>Riesgos en el uso    HERRAMIENTAS MANUALES</vt:lpstr>
      <vt:lpstr>Causas de accidentes HERRAMIENTAS MANUALES</vt:lpstr>
      <vt:lpstr>CLASIFICACION DE LAS HERRAMIENTAS </vt:lpstr>
      <vt:lpstr>Presentación de PowerPoint</vt:lpstr>
      <vt:lpstr>Sierra: Herramienta que sirve para cortar madera y otros cuerpos duros y que está formada por una hoja de acero con dientes al borde y sujeta a un mango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Otras herramientas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Adminiistrador</cp:lastModifiedBy>
  <cp:revision>46</cp:revision>
  <dcterms:created xsi:type="dcterms:W3CDTF">2019-04-01T03:11:34Z</dcterms:created>
  <dcterms:modified xsi:type="dcterms:W3CDTF">2020-05-16T14:02:07Z</dcterms:modified>
</cp:coreProperties>
</file>