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416" r:id="rId4"/>
    <p:sldId id="412" r:id="rId5"/>
    <p:sldId id="410" r:id="rId6"/>
    <p:sldId id="415" r:id="rId7"/>
    <p:sldId id="413" r:id="rId8"/>
    <p:sldId id="397" r:id="rId9"/>
    <p:sldId id="400" r:id="rId10"/>
    <p:sldId id="401" r:id="rId11"/>
    <p:sldId id="402" r:id="rId12"/>
    <p:sldId id="405" r:id="rId13"/>
    <p:sldId id="406" r:id="rId14"/>
    <p:sldId id="407" r:id="rId15"/>
    <p:sldId id="408" r:id="rId16"/>
    <p:sldId id="420" r:id="rId17"/>
    <p:sldId id="421" r:id="rId18"/>
    <p:sldId id="423" r:id="rId19"/>
    <p:sldId id="424" r:id="rId20"/>
    <p:sldId id="425" r:id="rId21"/>
    <p:sldId id="386" r:id="rId22"/>
    <p:sldId id="389" r:id="rId23"/>
    <p:sldId id="387" r:id="rId24"/>
    <p:sldId id="390" r:id="rId25"/>
    <p:sldId id="391" r:id="rId26"/>
    <p:sldId id="392" r:id="rId27"/>
    <p:sldId id="393" r:id="rId28"/>
    <p:sldId id="417" r:id="rId29"/>
    <p:sldId id="419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84810" autoAdjust="0"/>
  </p:normalViewPr>
  <p:slideViewPr>
    <p:cSldViewPr snapToGrid="0">
      <p:cViewPr varScale="1">
        <p:scale>
          <a:sx n="98" d="100"/>
          <a:sy n="98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8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0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PRIMEROS</a:t>
            </a:r>
            <a:r>
              <a:rPr lang="en-US" baseline="0" dirty="0" smtClean="0"/>
              <a:t> MEDIOS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198-43A3-9801-CC6EA86D97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98-43A3-9801-CC6EA86D97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98-43A3-9801-CC6EA86D97E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PROMOVIDOS</c:v>
                </c:pt>
                <c:pt idx="1">
                  <c:v>REPROBADOS</c:v>
                </c:pt>
                <c:pt idx="2">
                  <c:v>RETIRADOS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169</c:v>
                </c:pt>
                <c:pt idx="1">
                  <c:v>13</c:v>
                </c:pt>
                <c:pt idx="2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B8-464E-82C8-9DA995EB833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GASTO POR</a:t>
            </a:r>
            <a:r>
              <a:rPr lang="en-US" baseline="0" dirty="0" smtClean="0"/>
              <a:t> RUBRO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630-4CCD-B20B-2226217CD8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630-4CCD-B20B-2226217CD87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630-4CCD-B20B-2226217CD87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630-4CCD-B20B-2226217CD87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630-4CCD-B20B-2226217CD87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630-4CCD-B20B-2226217CD87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630-4CCD-B20B-2226217CD87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1630-4CCD-B20B-2226217CD87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1630-4CCD-B20B-2226217CD87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1630-4CCD-B20B-2226217CD87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1630-4CCD-B20B-2226217CD87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1630-4CCD-B20B-2226217CD87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1630-4CCD-B20B-2226217CD87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1630-4CCD-B20B-2226217CD87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1630-4CCD-B20B-2226217CD87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1630-4CCD-B20B-2226217CD87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1630-4CCD-B20B-2226217CD87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1630-4CCD-B20B-2226217CD87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1630-4CCD-B20B-2226217CD87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1630-4CCD-B20B-2226217CD87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Hoja1!$A$2:$A$21</c:f>
              <c:strCache>
                <c:ptCount val="20"/>
                <c:pt idx="0">
                  <c:v>AGENDAS INSTITUCIONALES</c:v>
                </c:pt>
                <c:pt idx="1">
                  <c:v>ALIMENTACION</c:v>
                </c:pt>
                <c:pt idx="2">
                  <c:v>ARTICULOS DE LIBRERIA</c:v>
                </c:pt>
                <c:pt idx="3">
                  <c:v>CASILLEROS</c:v>
                </c:pt>
                <c:pt idx="4">
                  <c:v>CLIMATIZACION</c:v>
                </c:pt>
                <c:pt idx="5">
                  <c:v>COMPUTADORES</c:v>
                </c:pt>
                <c:pt idx="6">
                  <c:v>EQUIPOS E INSUMOS AUDIOVISUALES</c:v>
                </c:pt>
                <c:pt idx="7">
                  <c:v>IMPLEMENTOS DEPORTIVOS</c:v>
                </c:pt>
                <c:pt idx="8">
                  <c:v>IMPLEMENTOS MUSICA</c:v>
                </c:pt>
                <c:pt idx="9">
                  <c:v>INSUMOS COMPUTACIONALES</c:v>
                </c:pt>
                <c:pt idx="10">
                  <c:v>INSUMOS SANITARIOS</c:v>
                </c:pt>
                <c:pt idx="11">
                  <c:v>MAQUINAS DE IMPRESIÓN</c:v>
                </c:pt>
                <c:pt idx="12">
                  <c:v>MEJORAMIENTO DE ESPACIOS</c:v>
                </c:pt>
                <c:pt idx="13">
                  <c:v>PIZARRAS</c:v>
                </c:pt>
                <c:pt idx="14">
                  <c:v>RECICLAJE</c:v>
                </c:pt>
                <c:pt idx="15">
                  <c:v>RECURSOS DIDACTICOS</c:v>
                </c:pt>
                <c:pt idx="16">
                  <c:v>RECURSOS TECNOLOGICOS</c:v>
                </c:pt>
                <c:pt idx="17">
                  <c:v>TINTAS Y TONERS</c:v>
                </c:pt>
                <c:pt idx="18">
                  <c:v>TOLDOS</c:v>
                </c:pt>
                <c:pt idx="19">
                  <c:v>VESTIMENTA INSTITUCIONAL</c:v>
                </c:pt>
              </c:strCache>
            </c:strRef>
          </c:cat>
          <c:val>
            <c:numRef>
              <c:f>Hoja1!$B$2:$B$21</c:f>
              <c:numCache>
                <c:formatCode>"$"#,##0</c:formatCode>
                <c:ptCount val="20"/>
                <c:pt idx="0">
                  <c:v>2134860</c:v>
                </c:pt>
                <c:pt idx="1">
                  <c:v>986940</c:v>
                </c:pt>
                <c:pt idx="2">
                  <c:v>14872137</c:v>
                </c:pt>
                <c:pt idx="3">
                  <c:v>5230288</c:v>
                </c:pt>
                <c:pt idx="4">
                  <c:v>600000</c:v>
                </c:pt>
                <c:pt idx="5">
                  <c:v>54045477</c:v>
                </c:pt>
                <c:pt idx="6">
                  <c:v>4938103</c:v>
                </c:pt>
                <c:pt idx="7">
                  <c:v>6621692</c:v>
                </c:pt>
                <c:pt idx="8">
                  <c:v>3231174</c:v>
                </c:pt>
                <c:pt idx="9">
                  <c:v>5428643</c:v>
                </c:pt>
                <c:pt idx="10">
                  <c:v>5241474</c:v>
                </c:pt>
                <c:pt idx="11">
                  <c:v>22352849</c:v>
                </c:pt>
                <c:pt idx="12">
                  <c:v>5236000</c:v>
                </c:pt>
                <c:pt idx="13">
                  <c:v>1160250</c:v>
                </c:pt>
                <c:pt idx="14">
                  <c:v>1082900</c:v>
                </c:pt>
                <c:pt idx="15">
                  <c:v>888776</c:v>
                </c:pt>
                <c:pt idx="16">
                  <c:v>20912852</c:v>
                </c:pt>
                <c:pt idx="17">
                  <c:v>12171570</c:v>
                </c:pt>
                <c:pt idx="18">
                  <c:v>484110</c:v>
                </c:pt>
                <c:pt idx="19">
                  <c:v>24277814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7-4179-8BE8-670CF663F9B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GASTO POR RUBRO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492-40A1-A39F-75C1AE837CE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492-40A1-A39F-75C1AE837CE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492-40A1-A39F-75C1AE837CE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492-40A1-A39F-75C1AE837CE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492-40A1-A39F-75C1AE837CE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OVEROLES - CHALECOS GEOLOGOS - GUANTES</c:v>
                </c:pt>
                <c:pt idx="1">
                  <c:v>ZAPATILLAS DEPORTIVAS</c:v>
                </c:pt>
                <c:pt idx="2">
                  <c:v>KIT DE SEGURIDAD</c:v>
                </c:pt>
                <c:pt idx="3">
                  <c:v>PENDRIVE - MATERIALES DE ENSEÑANZA</c:v>
                </c:pt>
                <c:pt idx="4">
                  <c:v>UNIFORMES ESCOLARES</c:v>
                </c:pt>
              </c:strCache>
            </c:strRef>
          </c:cat>
          <c:val>
            <c:numRef>
              <c:f>Hoja1!$B$2:$B$6</c:f>
              <c:numCache>
                <c:formatCode>"$"#,##0</c:formatCode>
                <c:ptCount val="5"/>
                <c:pt idx="0">
                  <c:v>1357689</c:v>
                </c:pt>
                <c:pt idx="1">
                  <c:v>6658527</c:v>
                </c:pt>
                <c:pt idx="2">
                  <c:v>1424787</c:v>
                </c:pt>
                <c:pt idx="3">
                  <c:v>1239648</c:v>
                </c:pt>
                <c:pt idx="4">
                  <c:v>10000000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1-4045-AF5A-68B7208578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GASTO POR RUBRO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9C5-4558-8404-827655D9DE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9C5-4558-8404-827655D9DE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9C5-4558-8404-827655D9DE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9C5-4558-8404-827655D9DE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9C5-4558-8404-827655D9DE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Hoja1!$A$2:$A$7</c:f>
              <c:strCache>
                <c:ptCount val="6"/>
                <c:pt idx="0">
                  <c:v>RR.HH</c:v>
                </c:pt>
                <c:pt idx="1">
                  <c:v>IMPRESORAS</c:v>
                </c:pt>
                <c:pt idx="2">
                  <c:v>TINTAS</c:v>
                </c:pt>
                <c:pt idx="3">
                  <c:v>INSTRUMENTOS DE EVALUACION</c:v>
                </c:pt>
                <c:pt idx="4">
                  <c:v>ARTICULOS DE LIBRERÍA</c:v>
                </c:pt>
                <c:pt idx="5">
                  <c:v>GASTOS PRORRATEO (DAEM)</c:v>
                </c:pt>
              </c:strCache>
            </c:strRef>
          </c:cat>
          <c:val>
            <c:numRef>
              <c:f>Hoja1!$B$2:$B$7</c:f>
              <c:numCache>
                <c:formatCode>"$"#,##0</c:formatCode>
                <c:ptCount val="6"/>
                <c:pt idx="0">
                  <c:v>177310966</c:v>
                </c:pt>
                <c:pt idx="1">
                  <c:v>345100</c:v>
                </c:pt>
                <c:pt idx="2">
                  <c:v>316540</c:v>
                </c:pt>
                <c:pt idx="3">
                  <c:v>1747276</c:v>
                </c:pt>
                <c:pt idx="4">
                  <c:v>1454980</c:v>
                </c:pt>
                <c:pt idx="5">
                  <c:v>5191290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01-4D7E-822E-49AF69FB62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GASTO POR RUBRO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25D-4964-AE80-E9C642E93A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25D-4964-AE80-E9C642E93A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25D-4964-AE80-E9C642E93A3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25D-4964-AE80-E9C642E93A3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25D-4964-AE80-E9C642E93A3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25D-4964-AE80-E9C642E93A3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25D-4964-AE80-E9C642E93A3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25D-4964-AE80-E9C642E93A3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25D-4964-AE80-E9C642E93A34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Hoja1!$A$2:$A$10</c:f>
              <c:strCache>
                <c:ptCount val="9"/>
                <c:pt idx="0">
                  <c:v>LIMPIEZA FOSA</c:v>
                </c:pt>
                <c:pt idx="1">
                  <c:v>CEMENTO REVESTIMIENTO PISO PATIO TRASERO</c:v>
                </c:pt>
                <c:pt idx="2">
                  <c:v>CANALETAS</c:v>
                </c:pt>
                <c:pt idx="3">
                  <c:v>INSTALACION GABINETES RED HUMEDA</c:v>
                </c:pt>
                <c:pt idx="4">
                  <c:v>BOMBA SUMERGIBLE FOSA</c:v>
                </c:pt>
                <c:pt idx="5">
                  <c:v>INSTALACION VIDRIOS VENTANAS</c:v>
                </c:pt>
                <c:pt idx="6">
                  <c:v>FUMIGACION</c:v>
                </c:pt>
                <c:pt idx="7">
                  <c:v>MEJORAMIENTO SALA DE MUSICA</c:v>
                </c:pt>
                <c:pt idx="8">
                  <c:v>ARENA FINA ADOCRETO TIPO EUROPEO PATIO TRASERO</c:v>
                </c:pt>
              </c:strCache>
            </c:strRef>
          </c:cat>
          <c:val>
            <c:numRef>
              <c:f>Hoja1!$B$2:$B$10</c:f>
              <c:numCache>
                <c:formatCode>"$"#,##0</c:formatCode>
                <c:ptCount val="9"/>
                <c:pt idx="0">
                  <c:v>107100</c:v>
                </c:pt>
                <c:pt idx="1">
                  <c:v>66810</c:v>
                </c:pt>
                <c:pt idx="2">
                  <c:v>1237600</c:v>
                </c:pt>
                <c:pt idx="3">
                  <c:v>1260001</c:v>
                </c:pt>
                <c:pt idx="4">
                  <c:v>1249637</c:v>
                </c:pt>
                <c:pt idx="5">
                  <c:v>1666000</c:v>
                </c:pt>
                <c:pt idx="6">
                  <c:v>285469</c:v>
                </c:pt>
                <c:pt idx="7">
                  <c:v>649026</c:v>
                </c:pt>
                <c:pt idx="8">
                  <c:v>1329350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4-41FD-A563-7D1070D7C26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CA8-4351-8BDC-307329DEFE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CA8-4351-8BDC-307329DEFE4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ADOCRETO PISO</c:v>
                </c:pt>
                <c:pt idx="1">
                  <c:v>MASCARILLAS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706446</c:v>
                </c:pt>
                <c:pt idx="1">
                  <c:v>269000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8C-45A7-98C8-B8830151C37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DISPONIBLE 2023</c:v>
                </c:pt>
                <c:pt idx="1">
                  <c:v>GASTO ALCANZADO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337741230</c:v>
                </c:pt>
                <c:pt idx="1">
                  <c:v>3077055488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C-471E-8243-776AE451F95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 RETENCION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47-42B7-80A9-BFD073ED8C7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47-42B7-80A9-BFD073ED8C7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DISPONIBLE 2023</c:v>
                </c:pt>
                <c:pt idx="1">
                  <c:v>GASTO ALCANZADO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42057543</c:v>
                </c:pt>
                <c:pt idx="1">
                  <c:v>20680651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47-42B7-80A9-BFD073ED8C7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FAEP</a:t>
            </a:r>
            <a:r>
              <a:rPr lang="en-US" baseline="0" dirty="0" smtClean="0"/>
              <a:t> 2022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 RETENCION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DC-4229-A632-E16C841C12C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DC-4229-A632-E16C841C12C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DISPONIBLE 2023</c:v>
                </c:pt>
                <c:pt idx="1">
                  <c:v>GASTO ALCANZADO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0</c:v>
                </c:pt>
                <c:pt idx="1">
                  <c:v>25773844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DC-4229-A632-E16C841C12C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800" dirty="0" smtClean="0"/>
              <a:t>MANTENIMIENTO</a:t>
            </a:r>
            <a:endParaRPr lang="es-CL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MANTENIMIENTO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6ED-4A54-857D-6A9765157BEF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6ED-4A54-857D-6A9765157BE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DISPONIBLE 2023</c:v>
                </c:pt>
                <c:pt idx="1">
                  <c:v>GASTO ALCANZADO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24990142</c:v>
                </c:pt>
                <c:pt idx="1">
                  <c:v>7550993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ED-4A54-857D-6A9765157B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 dirty="0" smtClean="0"/>
              <a:t>CAJAS CHICAS (GASTOS GENERALES Y MANTENIMIENTO)</a:t>
            </a:r>
            <a:endParaRPr lang="es-CL" sz="11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MANTENIMIENTO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C7-4195-9EB0-DC142D9A444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C7-4195-9EB0-DC142D9A444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DISPONIBLE 2023</c:v>
                </c:pt>
                <c:pt idx="1">
                  <c:v>GASTO ALCANZADO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0</c:v>
                </c:pt>
                <c:pt idx="1">
                  <c:v>2400000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C7-4195-9EB0-DC142D9A444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SEGUNDOS MEDIOS</a:t>
            </a:r>
            <a:endParaRPr lang="en-US" dirty="0"/>
          </a:p>
        </c:rich>
      </c:tx>
      <c:layout>
        <c:manualLayout>
          <c:xMode val="edge"/>
          <c:yMode val="edge"/>
          <c:x val="0.17014695564722832"/>
          <c:y val="3.8315190883733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DE-47AB-AC05-3B074C8395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DE-47AB-AC05-3B074C8395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DE-47AB-AC05-3B074C839558}"/>
              </c:ext>
            </c:extLst>
          </c:dPt>
          <c:dLbls>
            <c:dLbl>
              <c:idx val="1"/>
              <c:layout>
                <c:manualLayout>
                  <c:x val="4.3565715121491648E-2"/>
                  <c:y val="2.61594044183785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1DE-47AB-AC05-3B074C83955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PROMOVIDOS</c:v>
                </c:pt>
                <c:pt idx="1">
                  <c:v>REPROBADOS</c:v>
                </c:pt>
                <c:pt idx="2">
                  <c:v>RETIRADOS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152</c:v>
                </c:pt>
                <c:pt idx="1">
                  <c:v>7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DE-47AB-AC05-3B074C8395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dirty="0" smtClean="0"/>
              <a:t>MOVAMONOS,</a:t>
            </a:r>
            <a:r>
              <a:rPr lang="es-CL" sz="1050" baseline="0" dirty="0" smtClean="0"/>
              <a:t> PROYECTO MEJORAMIENTO TALLERES, PROYECTO AULAS CONECTADAS, PROYECTO YO CONFIO EN MI ESCUELA.</a:t>
            </a:r>
            <a:endParaRPr lang="es-CL" sz="105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MANTENIMIENTO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347-4577-9557-93AC9464538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347-4577-9557-93AC9464538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DISPONIBLE 2023</c:v>
                </c:pt>
                <c:pt idx="1">
                  <c:v>GASTO ALCANZADO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0</c:v>
                </c:pt>
                <c:pt idx="1">
                  <c:v>7550993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47-4577-9557-93AC946453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PIE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PIE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1A-423A-BC38-3E2FC04E7A5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1A-423A-BC38-3E2FC04E7A5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DISPONIBLE 2023</c:v>
                </c:pt>
                <c:pt idx="1">
                  <c:v>GASTO ALCANZADO</c:v>
                </c:pt>
              </c:strCache>
            </c:strRef>
          </c:cat>
          <c:val>
            <c:numRef>
              <c:f>Hoja1!$B$2:$B$3</c:f>
              <c:numCache>
                <c:formatCode>"$"#,##0</c:formatCode>
                <c:ptCount val="2"/>
                <c:pt idx="0">
                  <c:v>223651943</c:v>
                </c:pt>
                <c:pt idx="1">
                  <c:v>188616302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A-423A-BC38-3E2FC04E7A5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% GASTO 2022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GASTO ALCANZADO</c:v>
                </c:pt>
                <c:pt idx="1">
                  <c:v>DISPONIBLE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892</c:v>
                </c:pt>
                <c:pt idx="1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6-48D2-A027-FDBE0565A52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TERCEROS MEDIOS</a:t>
            </a:r>
            <a:endParaRPr lang="en-US" dirty="0"/>
          </a:p>
        </c:rich>
      </c:tx>
      <c:layout>
        <c:manualLayout>
          <c:xMode val="edge"/>
          <c:yMode val="edge"/>
          <c:x val="0.17014695564722832"/>
          <c:y val="3.8315190883733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EA-4832-9E6F-D9292C4BAA1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EA-4832-9E6F-D9292C4BAA1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EA-4832-9E6F-D9292C4BAA16}"/>
              </c:ext>
            </c:extLst>
          </c:dPt>
          <c:dLbls>
            <c:dLbl>
              <c:idx val="1"/>
              <c:layout>
                <c:manualLayout>
                  <c:x val="4.3565715121491648E-2"/>
                  <c:y val="2.61594044183785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CEA-4832-9E6F-D9292C4BAA16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PROMOVIDOS</c:v>
                </c:pt>
                <c:pt idx="1">
                  <c:v>REPROBADOS</c:v>
                </c:pt>
                <c:pt idx="2">
                  <c:v>RETIRADOS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150</c:v>
                </c:pt>
                <c:pt idx="1">
                  <c:v>0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EA-4832-9E6F-D9292C4BAA1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CUARTOS MEDIOS</a:t>
            </a:r>
            <a:endParaRPr lang="en-US" dirty="0"/>
          </a:p>
        </c:rich>
      </c:tx>
      <c:layout>
        <c:manualLayout>
          <c:xMode val="edge"/>
          <c:yMode val="edge"/>
          <c:x val="0.17014695564722832"/>
          <c:y val="3.8315190883733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C8-429B-B044-C4A0419217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C8-429B-B044-C4A0419217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C8-429B-B044-C4A041921788}"/>
              </c:ext>
            </c:extLst>
          </c:dPt>
          <c:dLbls>
            <c:dLbl>
              <c:idx val="1"/>
              <c:layout>
                <c:manualLayout>
                  <c:x val="4.3565715121491648E-2"/>
                  <c:y val="2.615940441837855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1C8-429B-B044-C4A04192178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Hoja1!$A$2:$A$4</c:f>
              <c:strCache>
                <c:ptCount val="3"/>
                <c:pt idx="0">
                  <c:v>PROMOVIDOS</c:v>
                </c:pt>
                <c:pt idx="1">
                  <c:v>REPROBADOS</c:v>
                </c:pt>
                <c:pt idx="2">
                  <c:v>RETIRADOS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122</c:v>
                </c:pt>
                <c:pt idx="1">
                  <c:v>1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1C8-429B-B044-C4A04192178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ESTADÍSTICA TITULACIÓN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EGRESADOS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ELECTRICIDAD</c:v>
                </c:pt>
                <c:pt idx="1">
                  <c:v>MECÁNICA INDUSTRIAL</c:v>
                </c:pt>
                <c:pt idx="2">
                  <c:v>CONSTRUCCIONES METÁLICAS</c:v>
                </c:pt>
                <c:pt idx="3">
                  <c:v>MUEBLES Y TERMINACIONES EN MADERA</c:v>
                </c:pt>
                <c:pt idx="4">
                  <c:v>INSTALACIONES SANITARIAS</c:v>
                </c:pt>
                <c:pt idx="5">
                  <c:v>DIBUJO TÉCNICO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42</c:v>
                </c:pt>
                <c:pt idx="1">
                  <c:v>28</c:v>
                </c:pt>
                <c:pt idx="2">
                  <c:v>41</c:v>
                </c:pt>
                <c:pt idx="3">
                  <c:v>13</c:v>
                </c:pt>
                <c:pt idx="4">
                  <c:v>12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E-4077-91C9-1C329980322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TITULADOS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ELECTRICIDAD</c:v>
                </c:pt>
                <c:pt idx="1">
                  <c:v>MECÁNICA INDUSTRIAL</c:v>
                </c:pt>
                <c:pt idx="2">
                  <c:v>CONSTRUCCIONES METÁLICAS</c:v>
                </c:pt>
                <c:pt idx="3">
                  <c:v>MUEBLES Y TERMINACIONES EN MADERA</c:v>
                </c:pt>
                <c:pt idx="4">
                  <c:v>INSTALACIONES SANITARIAS</c:v>
                </c:pt>
                <c:pt idx="5">
                  <c:v>DIBUJO TÉCNICO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41</c:v>
                </c:pt>
                <c:pt idx="1">
                  <c:v>21</c:v>
                </c:pt>
                <c:pt idx="2">
                  <c:v>31</c:v>
                </c:pt>
                <c:pt idx="3">
                  <c:v>11</c:v>
                </c:pt>
                <c:pt idx="4">
                  <c:v>10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BE-4077-91C9-1C32998032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-937967184"/>
        <c:axId val="-937965008"/>
      </c:barChart>
      <c:catAx>
        <c:axId val="-93796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937965008"/>
        <c:crosses val="autoZero"/>
        <c:auto val="1"/>
        <c:lblAlgn val="ctr"/>
        <c:lblOffset val="100"/>
        <c:noMultiLvlLbl val="0"/>
      </c:catAx>
      <c:valAx>
        <c:axId val="-93796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-93796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621305315558958E-2"/>
          <c:y val="8.1428530537657418E-2"/>
          <c:w val="0.91127332487694357"/>
          <c:h val="0.60952775513832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Hoja1!$E$8</c:f>
              <c:strCache>
                <c:ptCount val="1"/>
                <c:pt idx="0">
                  <c:v>1 semestre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Hoja1!$F$7:$H$7</c:f>
              <c:strCache>
                <c:ptCount val="3"/>
                <c:pt idx="0">
                  <c:v>Estudiantes </c:v>
                </c:pt>
                <c:pt idx="1">
                  <c:v>Docentes y asistentes de la educacion </c:v>
                </c:pt>
                <c:pt idx="2">
                  <c:v>Padres y apoderados </c:v>
                </c:pt>
              </c:strCache>
            </c:strRef>
          </c:cat>
          <c:val>
            <c:numRef>
              <c:f>Hoja1!$F$8:$H$8</c:f>
              <c:numCache>
                <c:formatCode>0%</c:formatCode>
                <c:ptCount val="3"/>
                <c:pt idx="0">
                  <c:v>0.66</c:v>
                </c:pt>
                <c:pt idx="1">
                  <c:v>0.69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E9-4F5B-8831-ACDE1D63C41C}"/>
            </c:ext>
          </c:extLst>
        </c:ser>
        <c:ser>
          <c:idx val="1"/>
          <c:order val="1"/>
          <c:tx>
            <c:strRef>
              <c:f>Hoja1!$E$9</c:f>
              <c:strCache>
                <c:ptCount val="1"/>
                <c:pt idx="0">
                  <c:v>2 semestre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Hoja1!$F$7:$H$7</c:f>
              <c:strCache>
                <c:ptCount val="3"/>
                <c:pt idx="0">
                  <c:v>Estudiantes </c:v>
                </c:pt>
                <c:pt idx="1">
                  <c:v>Docentes y asistentes de la educacion </c:v>
                </c:pt>
                <c:pt idx="2">
                  <c:v>Padres y apoderados </c:v>
                </c:pt>
              </c:strCache>
            </c:strRef>
          </c:cat>
          <c:val>
            <c:numRef>
              <c:f>Hoja1!$F$9:$H$9</c:f>
              <c:numCache>
                <c:formatCode>0%</c:formatCode>
                <c:ptCount val="3"/>
                <c:pt idx="0">
                  <c:v>0.69</c:v>
                </c:pt>
                <c:pt idx="1">
                  <c:v>0.72</c:v>
                </c:pt>
                <c:pt idx="2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E9-4F5B-8831-ACDE1D63C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0472736"/>
        <c:axId val="430466912"/>
      </c:barChart>
      <c:catAx>
        <c:axId val="43047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30466912"/>
        <c:crosses val="autoZero"/>
        <c:auto val="1"/>
        <c:lblAlgn val="ctr"/>
        <c:lblOffset val="100"/>
        <c:noMultiLvlLbl val="0"/>
      </c:catAx>
      <c:valAx>
        <c:axId val="43046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430472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ACOMPAÑAMIENTO REDES DE APOYO</c:v>
                </c:pt>
                <c:pt idx="1">
                  <c:v>TALLERES PROMOCION Y PREVENCION</c:v>
                </c:pt>
                <c:pt idx="2">
                  <c:v>AUTOCUIDADO FUNCIONARIOS</c:v>
                </c:pt>
                <c:pt idx="3">
                  <c:v>AUTOCUIDADO Y VIDA SALUBLE ESTUDIANTES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22</c:v>
                </c:pt>
                <c:pt idx="1">
                  <c:v>26</c:v>
                </c:pt>
                <c:pt idx="2">
                  <c:v>8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D9-4D87-9D0A-4A532F3DB97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2.9664888684469422E-2"/>
          <c:y val="0.27216299917950176"/>
          <c:w val="0.63146695104189166"/>
          <c:h val="0.62739928220645458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ATENCIONES PSICO-EMOCIONALES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4"/>
                <c:pt idx="0">
                  <c:v>DESMOTIVACIÓN ESCOLAR</c:v>
                </c:pt>
                <c:pt idx="1">
                  <c:v>BAJO ESTADO DE ANIMO</c:v>
                </c:pt>
                <c:pt idx="2">
                  <c:v>CONSEJERIA Y CONTENCION PADRES Y APODERADOS</c:v>
                </c:pt>
                <c:pt idx="3">
                  <c:v>DERIVACIONES A PROGRAMAS EXTERNOS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120</c:v>
                </c:pt>
                <c:pt idx="1">
                  <c:v>125</c:v>
                </c:pt>
                <c:pt idx="2">
                  <c:v>128</c:v>
                </c:pt>
                <c:pt idx="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CF-448A-8236-27DDF2AF413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GASTO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8B9-4411-9992-8F1CBBC2EF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8B9-4411-9992-8F1CBBC2EF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8B9-4411-9992-8F1CBBC2EF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8B9-4411-9992-8F1CBBC2EF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98B9-4411-9992-8F1CBBC2EF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98B9-4411-9992-8F1CBBC2EF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98B9-4411-9992-8F1CBBC2EF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98B9-4411-9992-8F1CBBC2EF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98B9-4411-9992-8F1CBBC2EF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809-4C30-9893-C632168E1D8D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809-4C30-9893-C632168E1D8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09-4C30-9893-C632168E1D8D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809-4C30-9893-C632168E1D8D}"/>
              </c:ext>
            </c:extLst>
          </c:dPt>
          <c:dLbls>
            <c:dLbl>
              <c:idx val="9"/>
              <c:layout>
                <c:manualLayout>
                  <c:x val="4.954101247139471E-2"/>
                  <c:y val="9.130767805840980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09-4C30-9893-C632168E1D8D}"/>
                </c:ext>
              </c:extLst>
            </c:dLbl>
            <c:dLbl>
              <c:idx val="10"/>
              <c:layout>
                <c:manualLayout>
                  <c:x val="4.8000119120850844E-2"/>
                  <c:y val="0.1073342166831511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809-4C30-9893-C632168E1D8D}"/>
                </c:ext>
              </c:extLst>
            </c:dLbl>
            <c:dLbl>
              <c:idx val="11"/>
              <c:layout>
                <c:manualLayout>
                  <c:x val="1.4831592897046959E-2"/>
                  <c:y val="0.1235738207267050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09-4C30-9893-C632168E1D8D}"/>
                </c:ext>
              </c:extLst>
            </c:dLbl>
            <c:dLbl>
              <c:idx val="12"/>
              <c:layout>
                <c:manualLayout>
                  <c:x val="7.9496881918664115E-3"/>
                  <c:y val="6.35223500986876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09-4C30-9893-C632168E1D8D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Hoja1!$A$2:$A$14</c:f>
              <c:strCache>
                <c:ptCount val="13"/>
                <c:pt idx="0">
                  <c:v>SEP</c:v>
                </c:pt>
                <c:pt idx="1">
                  <c:v>PRO RETENCION</c:v>
                </c:pt>
                <c:pt idx="2">
                  <c:v>FAEP 2022</c:v>
                </c:pt>
                <c:pt idx="3">
                  <c:v>PIE</c:v>
                </c:pt>
                <c:pt idx="4">
                  <c:v>MANTENIMIENTO</c:v>
                </c:pt>
                <c:pt idx="5">
                  <c:v>CAJA CHICA MANTENIMIENTO</c:v>
                </c:pt>
                <c:pt idx="6">
                  <c:v>CAJA CHICA GASTOS GENERALES</c:v>
                </c:pt>
                <c:pt idx="7">
                  <c:v>MOVAMONOS</c:v>
                </c:pt>
                <c:pt idx="8">
                  <c:v>FAEP 2019 PROYECTO MEJORAMIENTO TALLERES (PASILLO CUBIERTO)</c:v>
                </c:pt>
                <c:pt idx="9">
                  <c:v>PROYECTO AULAS CONECTADAS (HABILITACION DE REDES)</c:v>
                </c:pt>
                <c:pt idx="10">
                  <c:v>PROYECTO YO CONFIO EN MI ESCUELA (PLAN DE AYUDA PARA RETORNO A CLASES)</c:v>
                </c:pt>
                <c:pt idx="11">
                  <c:v>AGUA</c:v>
                </c:pt>
                <c:pt idx="12">
                  <c:v>ELECTRICIDAD</c:v>
                </c:pt>
              </c:strCache>
            </c:strRef>
          </c:cat>
          <c:val>
            <c:numRef>
              <c:f>Hoja1!$B$2:$B$14</c:f>
              <c:numCache>
                <c:formatCode>"$"#,##0</c:formatCode>
                <c:ptCount val="13"/>
                <c:pt idx="0">
                  <c:v>307705488</c:v>
                </c:pt>
                <c:pt idx="1">
                  <c:v>20680651</c:v>
                </c:pt>
                <c:pt idx="2">
                  <c:v>25773844</c:v>
                </c:pt>
                <c:pt idx="3">
                  <c:v>2408916</c:v>
                </c:pt>
                <c:pt idx="4">
                  <c:v>7550993</c:v>
                </c:pt>
                <c:pt idx="5">
                  <c:v>1200000</c:v>
                </c:pt>
                <c:pt idx="6">
                  <c:v>1200000</c:v>
                </c:pt>
                <c:pt idx="7">
                  <c:v>975146</c:v>
                </c:pt>
                <c:pt idx="8">
                  <c:v>158801850</c:v>
                </c:pt>
                <c:pt idx="9">
                  <c:v>10660000</c:v>
                </c:pt>
                <c:pt idx="10">
                  <c:v>53765341</c:v>
                </c:pt>
                <c:pt idx="11">
                  <c:v>11773229</c:v>
                </c:pt>
                <c:pt idx="12">
                  <c:v>8218933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09-4C30-9893-C632168E1D8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78492218324302"/>
          <c:y val="4.0950172990297712E-2"/>
          <c:w val="0.33620219865782497"/>
          <c:h val="0.959049827009702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96F2B-A087-44BC-B783-1E54E43BD06E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4A03A-B979-4E01-AEBA-C84115FAE6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4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" name="Google Shape;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27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4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521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435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1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93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6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89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3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7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15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">
  <p:cSld name="Título 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title"/>
          </p:nvPr>
        </p:nvSpPr>
        <p:spPr>
          <a:xfrm>
            <a:off x="5442012" y="2766219"/>
            <a:ext cx="62201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1" descr="Patrón geométrico brillante y colorido "/>
          <p:cNvPicPr preferRelativeResize="0"/>
          <p:nvPr/>
        </p:nvPicPr>
        <p:blipFill rotWithShape="1">
          <a:blip r:embed="rId2">
            <a:alphaModFix/>
          </a:blip>
          <a:srcRect l="24" r="24"/>
          <a:stretch/>
        </p:blipFill>
        <p:spPr>
          <a:xfrm>
            <a:off x="-9236" y="0"/>
            <a:ext cx="474928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0604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de dos fotos">
  <p:cSld name="Contenido de dos fo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762000" y="715963"/>
            <a:ext cx="5334000" cy="118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762000" y="1905000"/>
            <a:ext cx="5334000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25" name="Google Shape;25;p14"/>
          <p:cNvSpPr>
            <a:spLocks noGrp="1"/>
          </p:cNvSpPr>
          <p:nvPr>
            <p:ph type="pic" idx="2"/>
          </p:nvPr>
        </p:nvSpPr>
        <p:spPr>
          <a:xfrm>
            <a:off x="6858000" y="715963"/>
            <a:ext cx="4572000" cy="23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26" name="Google Shape;26;p14"/>
          <p:cNvSpPr>
            <a:spLocks noGrp="1"/>
          </p:cNvSpPr>
          <p:nvPr>
            <p:ph type="pic" idx="3"/>
          </p:nvPr>
        </p:nvSpPr>
        <p:spPr>
          <a:xfrm>
            <a:off x="6858000" y="3305541"/>
            <a:ext cx="4572000" cy="23622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pic>
        <p:nvPicPr>
          <p:cNvPr id="27" name="Google Shape;27;p14" descr="Patrón geométrico brillante y colorido "/>
          <p:cNvPicPr preferRelativeResize="0"/>
          <p:nvPr/>
        </p:nvPicPr>
        <p:blipFill rotWithShape="1">
          <a:blip r:embed="rId2">
            <a:alphaModFix/>
          </a:blip>
          <a:srcRect t="435" b="435"/>
          <a:stretch/>
        </p:blipFill>
        <p:spPr>
          <a:xfrm>
            <a:off x="0" y="5980922"/>
            <a:ext cx="12192000" cy="877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32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gráfico">
  <p:cSld name="Diapositiva con gráfic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762000" y="715964"/>
            <a:ext cx="10591800" cy="64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4000"/>
              <a:buFont typeface="Quattrocento Sans"/>
              <a:buNone/>
              <a:defRPr sz="4000" b="1" i="0" u="none" strike="noStrike" cap="none">
                <a:solidFill>
                  <a:schemeClr val="accent5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762000" y="1432562"/>
            <a:ext cx="10667999" cy="1158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31" name="Google Shape;31;p15"/>
          <p:cNvSpPr>
            <a:spLocks noGrp="1"/>
          </p:cNvSpPr>
          <p:nvPr>
            <p:ph type="tbl" idx="2"/>
          </p:nvPr>
        </p:nvSpPr>
        <p:spPr>
          <a:xfrm>
            <a:off x="757381" y="2591662"/>
            <a:ext cx="10667999" cy="2833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  <a:defRPr sz="1800" b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32" name="Google Shape;32;p15" descr="Patrón geométrico brillante y colorido "/>
          <p:cNvPicPr preferRelativeResize="0"/>
          <p:nvPr/>
        </p:nvPicPr>
        <p:blipFill rotWithShape="1">
          <a:blip r:embed="rId2">
            <a:alphaModFix/>
          </a:blip>
          <a:srcRect t="193" b="192"/>
          <a:stretch/>
        </p:blipFill>
        <p:spPr>
          <a:xfrm>
            <a:off x="0" y="5990252"/>
            <a:ext cx="12192000" cy="86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17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2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2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09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8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26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57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12237-FAD6-43EA-A8A8-7068237C6493}" type="datetimeFigureOut">
              <a:rPr lang="en-US" smtClean="0"/>
              <a:t>12/27/2022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5DADC9-4505-4B95-8454-BE6E25FAEFC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  <p:sldLayoutId id="2147483681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:\Users\Adminiistrador\Desktop\2020\Agenda 2020\galeria fotos\20190402_1454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45" y="0"/>
            <a:ext cx="80229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59327" y="4377129"/>
            <a:ext cx="4327535" cy="9897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sz="2800" b="1" dirty="0" smtClean="0">
                <a:solidFill>
                  <a:schemeClr val="tx1"/>
                </a:solidFill>
              </a:rPr>
              <a:t>CUENTA PÚBLICA    </a:t>
            </a:r>
            <a:br>
              <a:rPr lang="es-CL" sz="2800" b="1" dirty="0" smtClean="0">
                <a:solidFill>
                  <a:schemeClr val="tx1"/>
                </a:solidFill>
              </a:rPr>
            </a:br>
            <a:r>
              <a:rPr lang="es-CL" sz="2800" b="1" dirty="0" smtClean="0">
                <a:solidFill>
                  <a:schemeClr val="tx1"/>
                </a:solidFill>
              </a:rPr>
              <a:t>2022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36799" y="625462"/>
            <a:ext cx="4255283" cy="4921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2000" dirty="0" smtClean="0">
                <a:solidFill>
                  <a:schemeClr val="tx1"/>
                </a:solidFill>
              </a:rPr>
              <a:t>LICEO INDUSTRIAL SUPERIOR TALCA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60" y="1371600"/>
            <a:ext cx="1832267" cy="3087946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4066903" y="5902857"/>
            <a:ext cx="4036116" cy="34118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dirty="0" smtClean="0">
                <a:solidFill>
                  <a:schemeClr val="tx1"/>
                </a:solidFill>
              </a:rPr>
              <a:t>DIRECTORA ROSA LUZ ROSALES URRUTIA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0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 txBox="1"/>
          <p:nvPr/>
        </p:nvSpPr>
        <p:spPr>
          <a:xfrm>
            <a:off x="733426" y="5052259"/>
            <a:ext cx="1117282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aplico encuesta de satisfacción a toda la comunidad educativa</a:t>
            </a:r>
            <a:r>
              <a:rPr lang="es-CL" sz="1800" dirty="0">
                <a:solidFill>
                  <a:schemeClr val="dk1"/>
                </a:solidFill>
              </a:rPr>
              <a:t> durante el año, </a:t>
            </a: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 el  segundo Semestre nos arroja resultados positivos con un aumento de dos o tres puntos en cuanto a la encuesta del primer semestre.    </a:t>
            </a:r>
            <a:endParaRPr dirty="0"/>
          </a:p>
        </p:txBody>
      </p:sp>
      <p:graphicFrame>
        <p:nvGraphicFramePr>
          <p:cNvPr id="102" name="Google Shape;102;p5"/>
          <p:cNvGraphicFramePr/>
          <p:nvPr>
            <p:extLst>
              <p:ext uri="{D42A27DB-BD31-4B8C-83A1-F6EECF244321}">
                <p14:modId xmlns:p14="http://schemas.microsoft.com/office/powerpoint/2010/main" val="553460809"/>
              </p:ext>
            </p:extLst>
          </p:nvPr>
        </p:nvGraphicFramePr>
        <p:xfrm>
          <a:off x="2944470" y="841787"/>
          <a:ext cx="6149068" cy="3177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799" y="1185335"/>
            <a:ext cx="1085850" cy="13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2019300" y="209550"/>
            <a:ext cx="8153400" cy="52318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latin typeface="Arial"/>
                <a:ea typeface="Arial"/>
                <a:cs typeface="Arial"/>
                <a:sym typeface="Arial"/>
              </a:rPr>
              <a:t>Encuesta satisfacción sobre clima escolar </a:t>
            </a:r>
            <a:endParaRPr sz="1600" dirty="0"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3426" y="4061309"/>
            <a:ext cx="10944224" cy="78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1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/>
          <p:nvPr/>
        </p:nvSpPr>
        <p:spPr>
          <a:xfrm>
            <a:off x="3402992" y="200025"/>
            <a:ext cx="569277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 smtClean="0">
                <a:latin typeface="Arial"/>
                <a:ea typeface="Arial"/>
                <a:cs typeface="Arial"/>
                <a:sym typeface="Arial"/>
              </a:rPr>
              <a:t>ACCIONES CONVIVENCIA ESCOLAR </a:t>
            </a:r>
            <a:endParaRPr dirty="0"/>
          </a:p>
        </p:txBody>
      </p:sp>
      <p:pic>
        <p:nvPicPr>
          <p:cNvPr id="112" name="Google Shape;11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5316" y="4562881"/>
            <a:ext cx="11668125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195245071"/>
              </p:ext>
            </p:extLst>
          </p:nvPr>
        </p:nvGraphicFramePr>
        <p:xfrm>
          <a:off x="3705157" y="982812"/>
          <a:ext cx="4582809" cy="318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2484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/>
        </p:nvSpPr>
        <p:spPr>
          <a:xfrm>
            <a:off x="3594100" y="171450"/>
            <a:ext cx="5692775" cy="4616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Atención  </a:t>
            </a:r>
            <a:r>
              <a:rPr lang="es-CL" sz="24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Psico</a:t>
            </a:r>
            <a:r>
              <a:rPr lang="es-CL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 emocionales año 2022 </a:t>
            </a:r>
            <a:endParaRPr dirty="0"/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425" y="886414"/>
            <a:ext cx="10525125" cy="105668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6915150" y="2243434"/>
            <a:ext cx="4524375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el año  se llevo a cabo atenciones diferenciadas por medio de profesores jefes, por solicitud  de los  propios estudiantes o sus padres frente a situaciones de estado de animo. Que puede ser acompañada por problema de consumo,  Dificultades de la propia adolescencia.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realizo derivaciones a programas externos ( Escalera, lazos, otras)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 alumnos atendidos 412 alumnos.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4262" y="46361"/>
            <a:ext cx="696314" cy="1173508"/>
          </a:xfrm>
          <a:prstGeom prst="rect">
            <a:avLst/>
          </a:prstGeom>
        </p:spPr>
      </p:pic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65083381"/>
              </p:ext>
            </p:extLst>
          </p:nvPr>
        </p:nvGraphicFramePr>
        <p:xfrm>
          <a:off x="864677" y="2108470"/>
          <a:ext cx="4699543" cy="425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58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3" y="84814"/>
            <a:ext cx="8596668" cy="591047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3100" b="1" dirty="0"/>
              <a:t>APOYOS AREA </a:t>
            </a:r>
            <a:r>
              <a:rPr lang="es-MX" sz="3100" b="1" dirty="0" smtClean="0"/>
              <a:t>SOCIAL</a:t>
            </a:r>
            <a:r>
              <a:rPr lang="es-MX" sz="1600" b="1" dirty="0" smtClean="0">
                <a:solidFill>
                  <a:schemeClr val="tx1"/>
                </a:solidFill>
              </a:rPr>
              <a:t>: Antecedentes </a:t>
            </a:r>
            <a:r>
              <a:rPr lang="es-MX" sz="1600" b="1" dirty="0">
                <a:solidFill>
                  <a:schemeClr val="tx1"/>
                </a:solidFill>
              </a:rPr>
              <a:t>y diagnóstico situacional Esta unidad tiene como objetivo ser un soporte de apoyo biopsicosocial para que los estudiantes en situación de vulnerabilidad escolar alcancen los aprendizajes esperados en igualdad de condiciones. </a:t>
            </a:r>
            <a:r>
              <a:rPr lang="es-MX" sz="1600" dirty="0">
                <a:solidFill>
                  <a:schemeClr val="tx1"/>
                </a:solidFill>
              </a:rPr>
              <a:t/>
            </a:r>
            <a:br>
              <a:rPr lang="es-MX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113184"/>
            <a:ext cx="9826339" cy="5389354"/>
          </a:xfrm>
        </p:spPr>
        <p:txBody>
          <a:bodyPr/>
          <a:lstStyle/>
          <a:p>
            <a:r>
              <a:rPr lang="es-CL" sz="1200" b="1" u="sng" dirty="0"/>
              <a:t>APOYOS A LOS ESTUDIANTES</a:t>
            </a:r>
            <a:endParaRPr lang="en-US" sz="1200" dirty="0"/>
          </a:p>
          <a:p>
            <a:pPr marL="0" indent="0" algn="just">
              <a:buNone/>
            </a:pPr>
            <a:r>
              <a:rPr lang="es-CL" sz="1200" dirty="0"/>
              <a:t>El área social del establecimiento bajo la acción del apoyo a los estudiantes, realiza diversas entregas de apoyo asistencial. Algunas están diferenciadas en la entrega a la totalidad del estudiantado y otros por medio de subvenciones especiales y apoyos internos</a:t>
            </a:r>
            <a:endParaRPr lang="en-US" sz="1200" dirty="0"/>
          </a:p>
          <a:p>
            <a:endParaRPr lang="es-CL" sz="1600" dirty="0" smtClean="0"/>
          </a:p>
          <a:p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029" y="1955721"/>
            <a:ext cx="6916115" cy="310558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0" y="5283941"/>
            <a:ext cx="9961512" cy="1462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el grafico anterior, se aprecian  los beneficios con los cuales se apoya a los estudiantes del establecimiento de manera interna, las cuales comienzan con el monitoreo y socialización de estos para finalmente realizar la postulación y renovación de beneficios sociales y aquellos apoyos fundamentales para la retención escolar durante el año generando estrategias tales; apadrinamientos para los apoyos de locomoción, campañas solidarias para apoyar a las familias que se encuentran en dificultades económicas.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le entrega a cada estudiante el buzo escolar, corbata, además de complementar el uniforme escolar con camisa, pantalón u polar. Elementos de seguridad para utilizar en los talleres prácticos de sus especialidades.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CL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brinda apoyo en la confeccione de informes sociales para solicitudes de beneficios sociales y cantón de reclutamiento.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L" sz="105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realiza acompañamiento en el proceso de reposición de la tarjeta nacional escolar de forma online.</a:t>
            </a:r>
            <a:endParaRPr lang="en-US" sz="105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9442" y="882317"/>
            <a:ext cx="7448899" cy="592620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639442" y="92765"/>
            <a:ext cx="8596668" cy="1320800"/>
          </a:xfrm>
        </p:spPr>
        <p:txBody>
          <a:bodyPr/>
          <a:lstStyle/>
          <a:p>
            <a:r>
              <a:rPr lang="es-CL" dirty="0" smtClean="0"/>
              <a:t>Análisis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arcador de contenido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673" y="453090"/>
            <a:ext cx="7816132" cy="558893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29EE5-5153-41B7-9F20-6378995F96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		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9980305-5BE9-40E6-B9D7-318A7FE42F49}"/>
              </a:ext>
            </a:extLst>
          </p:cNvPr>
          <p:cNvSpPr txBox="1"/>
          <p:nvPr/>
        </p:nvSpPr>
        <p:spPr>
          <a:xfrm>
            <a:off x="2035129" y="737642"/>
            <a:ext cx="863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chemeClr val="accent2">
                    <a:lumMod val="75000"/>
                  </a:schemeClr>
                </a:solidFill>
                <a:latin typeface="Sitka Banner" panose="02000505000000020004" pitchFamily="2" charset="0"/>
              </a:rPr>
              <a:t>LICEO INDUSTRIAL SUPERIOR TALCA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BA86158-D326-46CA-A88B-5ACF27053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6" y="425450"/>
            <a:ext cx="701384" cy="10200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BA5B07CF-76EC-4996-BA0B-069CF4B06D04}"/>
              </a:ext>
            </a:extLst>
          </p:cNvPr>
          <p:cNvSpPr txBox="1"/>
          <p:nvPr/>
        </p:nvSpPr>
        <p:spPr>
          <a:xfrm>
            <a:off x="1477286" y="2308279"/>
            <a:ext cx="8714937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L" sz="4400" b="1" dirty="0">
              <a:latin typeface="Sitka Banner" panose="02000505000000020004" pitchFamily="2" charset="0"/>
              <a:ea typeface="Cambria" panose="02040503050406030204" pitchFamily="18" charset="0"/>
            </a:endParaRPr>
          </a:p>
          <a:p>
            <a:pPr algn="ctr"/>
            <a:r>
              <a:rPr lang="es-CL" sz="4400" b="1" dirty="0">
                <a:latin typeface="Sitka Banner" panose="02000505000000020004" pitchFamily="2" charset="0"/>
                <a:ea typeface="Cambria" panose="02040503050406030204" pitchFamily="18" charset="0"/>
              </a:rPr>
              <a:t>Programa de Integración Escolar</a:t>
            </a:r>
          </a:p>
          <a:p>
            <a:pPr algn="ctr"/>
            <a:r>
              <a:rPr lang="es-CL" sz="4400" b="1" dirty="0">
                <a:latin typeface="Sitka Banner" panose="02000505000000020004" pitchFamily="2" charset="0"/>
                <a:ea typeface="Cambria" panose="02040503050406030204" pitchFamily="18" charset="0"/>
              </a:rPr>
              <a:t> 2022</a:t>
            </a:r>
          </a:p>
          <a:p>
            <a:pPr algn="ctr"/>
            <a:r>
              <a:rPr lang="es-CL" sz="3200" b="1" dirty="0">
                <a:solidFill>
                  <a:schemeClr val="bg1"/>
                </a:solidFill>
                <a:latin typeface="Sitka Banner" panose="02000505000000020004" pitchFamily="2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A3B5151-720F-3C45-1807-A97972E84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3458" y="503498"/>
            <a:ext cx="886062" cy="86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29EE5-5153-41B7-9F20-6378995F9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0" y="368338"/>
            <a:ext cx="9144000" cy="735981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SÍNTESIS ESTADÍSTICA SEGÚN NECESIDAD EDUCATIVA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2FE3A8A-FE58-4A88-912C-779B09CCC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6" y="368338"/>
            <a:ext cx="604788" cy="819112"/>
          </a:xfrm>
          <a:prstGeom prst="rect">
            <a:avLst/>
          </a:prstGeom>
        </p:spPr>
      </p:pic>
      <p:graphicFrame>
        <p:nvGraphicFramePr>
          <p:cNvPr id="8" name="Marcador de contenido 9">
            <a:extLst>
              <a:ext uri="{FF2B5EF4-FFF2-40B4-BE49-F238E27FC236}">
                <a16:creationId xmlns:a16="http://schemas.microsoft.com/office/drawing/2014/main" id="{F3D734C5-99CC-D20A-E792-51F8CD3E31A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58717" y="1726944"/>
          <a:ext cx="7943850" cy="4529013"/>
        </p:xfrm>
        <a:graphic>
          <a:graphicData uri="http://schemas.openxmlformats.org/drawingml/2006/table">
            <a:tbl>
              <a:tblPr firstRow="1" firstCol="1" bandRow="1"/>
              <a:tblGrid>
                <a:gridCol w="992878">
                  <a:extLst>
                    <a:ext uri="{9D8B030D-6E8A-4147-A177-3AD203B41FA5}">
                      <a16:colId xmlns:a16="http://schemas.microsoft.com/office/drawing/2014/main" val="778292035"/>
                    </a:ext>
                  </a:extLst>
                </a:gridCol>
                <a:gridCol w="992878">
                  <a:extLst>
                    <a:ext uri="{9D8B030D-6E8A-4147-A177-3AD203B41FA5}">
                      <a16:colId xmlns:a16="http://schemas.microsoft.com/office/drawing/2014/main" val="3901028168"/>
                    </a:ext>
                  </a:extLst>
                </a:gridCol>
                <a:gridCol w="992878">
                  <a:extLst>
                    <a:ext uri="{9D8B030D-6E8A-4147-A177-3AD203B41FA5}">
                      <a16:colId xmlns:a16="http://schemas.microsoft.com/office/drawing/2014/main" val="4121306572"/>
                    </a:ext>
                  </a:extLst>
                </a:gridCol>
                <a:gridCol w="992878">
                  <a:extLst>
                    <a:ext uri="{9D8B030D-6E8A-4147-A177-3AD203B41FA5}">
                      <a16:colId xmlns:a16="http://schemas.microsoft.com/office/drawing/2014/main" val="786777248"/>
                    </a:ext>
                  </a:extLst>
                </a:gridCol>
                <a:gridCol w="992878">
                  <a:extLst>
                    <a:ext uri="{9D8B030D-6E8A-4147-A177-3AD203B41FA5}">
                      <a16:colId xmlns:a16="http://schemas.microsoft.com/office/drawing/2014/main" val="391057126"/>
                    </a:ext>
                  </a:extLst>
                </a:gridCol>
                <a:gridCol w="992878">
                  <a:extLst>
                    <a:ext uri="{9D8B030D-6E8A-4147-A177-3AD203B41FA5}">
                      <a16:colId xmlns:a16="http://schemas.microsoft.com/office/drawing/2014/main" val="1453187955"/>
                    </a:ext>
                  </a:extLst>
                </a:gridCol>
                <a:gridCol w="992878">
                  <a:extLst>
                    <a:ext uri="{9D8B030D-6E8A-4147-A177-3AD203B41FA5}">
                      <a16:colId xmlns:a16="http://schemas.microsoft.com/office/drawing/2014/main" val="1558619955"/>
                    </a:ext>
                  </a:extLst>
                </a:gridCol>
                <a:gridCol w="993704">
                  <a:extLst>
                    <a:ext uri="{9D8B030D-6E8A-4147-A177-3AD203B41FA5}">
                      <a16:colId xmlns:a16="http://schemas.microsoft.com/office/drawing/2014/main" val="3345352691"/>
                    </a:ext>
                  </a:extLst>
                </a:gridCol>
              </a:tblGrid>
              <a:tr h="401177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NIVEL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NEET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NEEP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394934"/>
                  </a:ext>
                </a:extLst>
              </a:tr>
              <a:tr h="6100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DEA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TDA-H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TEA/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DV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557566"/>
                  </a:ext>
                </a:extLst>
              </a:tr>
              <a:tr h="56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914143"/>
                  </a:ext>
                </a:extLst>
              </a:tr>
              <a:tr h="56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2385950"/>
                  </a:ext>
                </a:extLst>
              </a:tr>
              <a:tr h="56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3°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1280162"/>
                  </a:ext>
                </a:extLst>
              </a:tr>
              <a:tr h="5616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4°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7E4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30038"/>
                  </a:ext>
                </a:extLst>
              </a:tr>
              <a:tr h="5616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1179879"/>
                  </a:ext>
                </a:extLst>
              </a:tr>
              <a:tr h="56165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9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6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F38FAB-A026-4E45-87B6-7232C65D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87349"/>
            <a:ext cx="8972550" cy="73340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RETENCIÓN DE ESTUDIANTES PIE 2022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6FBB49A-C730-4DA6-B574-EA6B7BA8881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52450" y="1701800"/>
          <a:ext cx="5334002" cy="3911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1">
                  <a:extLst>
                    <a:ext uri="{9D8B030D-6E8A-4147-A177-3AD203B41FA5}">
                      <a16:colId xmlns:a16="http://schemas.microsoft.com/office/drawing/2014/main" val="2466405856"/>
                    </a:ext>
                  </a:extLst>
                </a:gridCol>
                <a:gridCol w="1551511">
                  <a:extLst>
                    <a:ext uri="{9D8B030D-6E8A-4147-A177-3AD203B41FA5}">
                      <a16:colId xmlns:a16="http://schemas.microsoft.com/office/drawing/2014/main" val="57365918"/>
                    </a:ext>
                  </a:extLst>
                </a:gridCol>
                <a:gridCol w="1109138">
                  <a:extLst>
                    <a:ext uri="{9D8B030D-6E8A-4147-A177-3AD203B41FA5}">
                      <a16:colId xmlns:a16="http://schemas.microsoft.com/office/drawing/2014/main" val="498152011"/>
                    </a:ext>
                  </a:extLst>
                </a:gridCol>
                <a:gridCol w="1339852">
                  <a:extLst>
                    <a:ext uri="{9D8B030D-6E8A-4147-A177-3AD203B41FA5}">
                      <a16:colId xmlns:a16="http://schemas.microsoft.com/office/drawing/2014/main" val="4155051589"/>
                    </a:ext>
                  </a:extLst>
                </a:gridCol>
              </a:tblGrid>
              <a:tr h="14948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NIVEL</a:t>
                      </a: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N°</a:t>
                      </a:r>
                      <a:r>
                        <a:rPr lang="es-CL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 ESTUDIANTES</a:t>
                      </a: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RETIROS</a:t>
                      </a: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TOTAL</a:t>
                      </a: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66268"/>
                  </a:ext>
                </a:extLst>
              </a:tr>
              <a:tr h="483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</a:rPr>
                        <a:t>47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380413"/>
                  </a:ext>
                </a:extLst>
              </a:tr>
              <a:tr h="483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2°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</a:rPr>
                        <a:t>37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696358"/>
                  </a:ext>
                </a:extLst>
              </a:tr>
              <a:tr h="483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3°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</a:rPr>
                        <a:t>36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056342"/>
                  </a:ext>
                </a:extLst>
              </a:tr>
              <a:tr h="483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4°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874163"/>
                  </a:ext>
                </a:extLst>
              </a:tr>
              <a:tr h="483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TOTAL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>
                          <a:effectLst/>
                          <a:latin typeface="Sitka Banner" panose="02000505000000020004" pitchFamily="2" charset="0"/>
                        </a:rPr>
                        <a:t>156</a:t>
                      </a:r>
                      <a:endParaRPr lang="es-CL" sz="2000" b="1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L" sz="2000" b="1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0084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C638450-8B21-43CE-B37A-43C5C993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6" y="307993"/>
            <a:ext cx="604788" cy="819112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DB97303-E982-4D99-A707-64EDF4FF1F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6000" y="2247900"/>
          <a:ext cx="5149850" cy="26543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318">
                  <a:extLst>
                    <a:ext uri="{9D8B030D-6E8A-4147-A177-3AD203B41FA5}">
                      <a16:colId xmlns:a16="http://schemas.microsoft.com/office/drawing/2014/main" val="2050993936"/>
                    </a:ext>
                  </a:extLst>
                </a:gridCol>
                <a:gridCol w="1531641">
                  <a:extLst>
                    <a:ext uri="{9D8B030D-6E8A-4147-A177-3AD203B41FA5}">
                      <a16:colId xmlns:a16="http://schemas.microsoft.com/office/drawing/2014/main" val="3231519685"/>
                    </a:ext>
                  </a:extLst>
                </a:gridCol>
                <a:gridCol w="990400">
                  <a:extLst>
                    <a:ext uri="{9D8B030D-6E8A-4147-A177-3AD203B41FA5}">
                      <a16:colId xmlns:a16="http://schemas.microsoft.com/office/drawing/2014/main" val="3476226030"/>
                    </a:ext>
                  </a:extLst>
                </a:gridCol>
                <a:gridCol w="1290491">
                  <a:extLst>
                    <a:ext uri="{9D8B030D-6E8A-4147-A177-3AD203B41FA5}">
                      <a16:colId xmlns:a16="http://schemas.microsoft.com/office/drawing/2014/main" val="2593271178"/>
                    </a:ext>
                  </a:extLst>
                </a:gridCol>
              </a:tblGrid>
              <a:tr h="9645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N°</a:t>
                      </a:r>
                      <a:r>
                        <a:rPr lang="es-CL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 ESTUDIANTES INTEGRADOS</a:t>
                      </a:r>
                      <a:endParaRPr lang="es-CL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N°</a:t>
                      </a:r>
                      <a:r>
                        <a:rPr lang="es-CL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 ESTUDIANTES RETIRADOS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1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% DE RETIROS</a:t>
                      </a:r>
                      <a:endParaRPr lang="es-CL" sz="14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% RETENCIÓN</a:t>
                      </a:r>
                      <a:endParaRPr lang="es-CL" sz="16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12510"/>
                  </a:ext>
                </a:extLst>
              </a:tr>
              <a:tr h="1689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400" dirty="0"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156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Sitka Banner" panose="02000505000000020004" pitchFamily="2" charset="0"/>
                        </a:rPr>
                        <a:t> </a:t>
                      </a:r>
                      <a:endParaRPr lang="es-CL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400" dirty="0"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Sitka Banner" panose="02000505000000020004" pitchFamily="2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400" dirty="0"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 dirty="0">
                          <a:effectLst/>
                          <a:latin typeface="Sitka Banner" panose="02000505000000020004" pitchFamily="2" charset="0"/>
                        </a:rPr>
                        <a:t>3.2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400" dirty="0"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400">
                          <a:effectLst/>
                          <a:latin typeface="Sitka Banner" panose="02000505000000020004" pitchFamily="2" charset="0"/>
                        </a:rPr>
                        <a:t>96.8</a:t>
                      </a:r>
                      <a:endParaRPr lang="es-CL" sz="2400" dirty="0">
                        <a:effectLst/>
                        <a:latin typeface="Sitka Banner" panose="02000505000000020004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CL" sz="24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7826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CF38FAB-A026-4E45-87B6-7232C65D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387349"/>
            <a:ext cx="8972550" cy="733406"/>
          </a:xfr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CL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PROMOCIÓN DE ESTUDIANTES PIE 2022 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66FBB49A-C730-4DA6-B574-EA6B7BA8881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25550" y="1744344"/>
          <a:ext cx="10020300" cy="40087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688">
                  <a:extLst>
                    <a:ext uri="{9D8B030D-6E8A-4147-A177-3AD203B41FA5}">
                      <a16:colId xmlns:a16="http://schemas.microsoft.com/office/drawing/2014/main" val="2466405856"/>
                    </a:ext>
                  </a:extLst>
                </a:gridCol>
                <a:gridCol w="2137751">
                  <a:extLst>
                    <a:ext uri="{9D8B030D-6E8A-4147-A177-3AD203B41FA5}">
                      <a16:colId xmlns:a16="http://schemas.microsoft.com/office/drawing/2014/main" val="57365918"/>
                    </a:ext>
                  </a:extLst>
                </a:gridCol>
                <a:gridCol w="1725713">
                  <a:extLst>
                    <a:ext uri="{9D8B030D-6E8A-4147-A177-3AD203B41FA5}">
                      <a16:colId xmlns:a16="http://schemas.microsoft.com/office/drawing/2014/main" val="498152011"/>
                    </a:ext>
                  </a:extLst>
                </a:gridCol>
                <a:gridCol w="1980614">
                  <a:extLst>
                    <a:ext uri="{9D8B030D-6E8A-4147-A177-3AD203B41FA5}">
                      <a16:colId xmlns:a16="http://schemas.microsoft.com/office/drawing/2014/main" val="731152688"/>
                    </a:ext>
                  </a:extLst>
                </a:gridCol>
                <a:gridCol w="1684534">
                  <a:extLst>
                    <a:ext uri="{9D8B030D-6E8A-4147-A177-3AD203B41FA5}">
                      <a16:colId xmlns:a16="http://schemas.microsoft.com/office/drawing/2014/main" val="2568607217"/>
                    </a:ext>
                  </a:extLst>
                </a:gridCol>
              </a:tblGrid>
              <a:tr h="13281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NIVEL</a:t>
                      </a:r>
                      <a:endParaRPr lang="es-CL" sz="18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N°</a:t>
                      </a:r>
                      <a:r>
                        <a:rPr lang="es-C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</a:rPr>
                        <a:t> ESTUDIANTES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REPITIENTES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REPITENCIA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r>
                        <a:rPr lang="es-C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ESTUDIANTES PROMOVIDOS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DE PROMOCIÓN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66268"/>
                  </a:ext>
                </a:extLst>
              </a:tr>
              <a:tr h="429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6.4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93.6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6380413"/>
                  </a:ext>
                </a:extLst>
              </a:tr>
              <a:tr h="429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2°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5.4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94.6</a:t>
                      </a:r>
                      <a:endParaRPr lang="es-CL" sz="2000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8696358"/>
                  </a:ext>
                </a:extLst>
              </a:tr>
              <a:tr h="429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3°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056342"/>
                  </a:ext>
                </a:extLst>
              </a:tr>
              <a:tr h="429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4° MEDIO</a:t>
                      </a:r>
                      <a:endParaRPr lang="es-CL" sz="16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874163"/>
                  </a:ext>
                </a:extLst>
              </a:tr>
              <a:tr h="962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6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1° a 4° MEDIO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CL" sz="2000" b="1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s-CL" sz="2000" b="1" dirty="0"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s-CL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2000" b="1" dirty="0"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96.7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300847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4C638450-8B21-43CE-B37A-43C5C993D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6" y="307993"/>
            <a:ext cx="604788" cy="81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2" y="594360"/>
            <a:ext cx="890698" cy="1249681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660599"/>
              </p:ext>
            </p:extLst>
          </p:nvPr>
        </p:nvGraphicFramePr>
        <p:xfrm>
          <a:off x="1630680" y="1844041"/>
          <a:ext cx="8092439" cy="3360432"/>
        </p:xfrm>
        <a:graphic>
          <a:graphicData uri="http://schemas.openxmlformats.org/drawingml/2006/table">
            <a:tbl>
              <a:tblPr/>
              <a:tblGrid>
                <a:gridCol w="54764">
                  <a:extLst>
                    <a:ext uri="{9D8B030D-6E8A-4147-A177-3AD203B41FA5}">
                      <a16:colId xmlns:a16="http://schemas.microsoft.com/office/drawing/2014/main" val="3350896902"/>
                    </a:ext>
                  </a:extLst>
                </a:gridCol>
                <a:gridCol w="3087583">
                  <a:extLst>
                    <a:ext uri="{9D8B030D-6E8A-4147-A177-3AD203B41FA5}">
                      <a16:colId xmlns:a16="http://schemas.microsoft.com/office/drawing/2014/main" val="205437527"/>
                    </a:ext>
                  </a:extLst>
                </a:gridCol>
                <a:gridCol w="1096831">
                  <a:extLst>
                    <a:ext uri="{9D8B030D-6E8A-4147-A177-3AD203B41FA5}">
                      <a16:colId xmlns:a16="http://schemas.microsoft.com/office/drawing/2014/main" val="300960429"/>
                    </a:ext>
                  </a:extLst>
                </a:gridCol>
                <a:gridCol w="3853261">
                  <a:extLst>
                    <a:ext uri="{9D8B030D-6E8A-4147-A177-3AD203B41FA5}">
                      <a16:colId xmlns:a16="http://schemas.microsoft.com/office/drawing/2014/main" val="1547149301"/>
                    </a:ext>
                  </a:extLst>
                </a:gridCol>
              </a:tblGrid>
              <a:tr h="3036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IDENTIFICACIÓN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715488"/>
                  </a:ext>
                </a:extLst>
              </a:tr>
              <a:tr h="3188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082975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ESTABLECIMIENTO: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 INDUSTRIAL SUPERIOR DE TALCA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036219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DIRECTOR(A)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 LUZ ROSALES URRUTIA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578901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RBD: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002937 - 8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668068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JORNADA: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JORNADA ESCOLAR COMPLETA DIURNA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343167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DEPENDENCIA: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I.MUNICIPALIDAD DE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TALCA - DAEM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335863"/>
                  </a:ext>
                </a:extLst>
              </a:tr>
              <a:tr h="44438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 EVALUADO: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CLASIFICACIÓN:</a:t>
                      </a:r>
                      <a:r>
                        <a:rPr lang="es-CL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EMERGENTE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742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02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EA94A2D-9C74-9A29-B13E-6C493700F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4" y="269353"/>
            <a:ext cx="701384" cy="1020078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4EFF50E-60E1-51C1-162A-7536D34E202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1750" y="1289431"/>
          <a:ext cx="9861550" cy="4898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5350">
                  <a:extLst>
                    <a:ext uri="{9D8B030D-6E8A-4147-A177-3AD203B41FA5}">
                      <a16:colId xmlns:a16="http://schemas.microsoft.com/office/drawing/2014/main" val="54984715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496037006"/>
                    </a:ext>
                  </a:extLst>
                </a:gridCol>
              </a:tblGrid>
              <a:tr h="2409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  </a:t>
                      </a:r>
                    </a:p>
                  </a:txBody>
                  <a:tcPr marL="62244" marR="6224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4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% DE LOGRO</a:t>
                      </a:r>
                      <a:endParaRPr lang="es-CL" sz="14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82432"/>
                  </a:ext>
                </a:extLst>
              </a:tr>
              <a:tr h="21788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Atención a estudiantes que presentan necesidades educativas transitorias y permanentes en aula común 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719364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Atención a estudiantes que presentan necesidades educativas permanentes en aula  de recursos.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682227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Aplicación de evaluación psicométrica estudiantes integrados.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94596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informes psicométricos y registros de planificación de actividades y evaluación. </a:t>
                      </a: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203486"/>
                  </a:ext>
                </a:extLst>
              </a:tr>
              <a:tr h="2813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Atención psicoemocional y psicoeducativa personalizada (NEEP – NEET).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120083"/>
                  </a:ext>
                </a:extLst>
              </a:tr>
              <a:tr h="2424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Realización de Talleres Psicoemocionales por curso (Estudiantes y PPAA).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59027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Elaboración y aplicación de instrumentos de evaluación diferenciada adaptados.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572810"/>
                  </a:ext>
                </a:extLst>
              </a:tr>
              <a:tr h="2626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Elaboración de material de apoyo ( formularios, guías, ticket de salida, </a:t>
                      </a:r>
                      <a:r>
                        <a:rPr lang="es-CL" sz="1000" dirty="0" err="1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ppt</a:t>
                      </a: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, infografías, videos, otros).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585211"/>
                  </a:ext>
                </a:extLst>
              </a:tr>
              <a:tr h="1998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Capacitación interna a estudiantes, PPAA y profesores PIE en manejo de plataforma virtual Mi Aula.</a:t>
                      </a: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957008"/>
                  </a:ext>
                </a:extLst>
              </a:tr>
              <a:tr h="2156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Capacitaciones internas y externas PIE  (Jornada TP /Inclusión , U. Autónoma /Neurociencias, DAEM/</a:t>
                      </a:r>
                      <a:r>
                        <a:rPr lang="es-CL" sz="1000" dirty="0" err="1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Wisc</a:t>
                      </a: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V, DAEM /TEA, Consejo profesores/ Inclusión y NEE)</a:t>
                      </a: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001023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Trabajo Colaborativo con profesores de asignatura y equipos de aula.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28513"/>
                  </a:ext>
                </a:extLst>
              </a:tr>
              <a:tr h="1919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Co docencia en el aula común (Lenguaje –  Matemática  y/o 3°asignatura).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97642"/>
                  </a:ext>
                </a:extLst>
              </a:tr>
              <a:tr h="16084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Acompañamiento docente PIE en aula común y aula de recursos (NEET - NEEP).</a:t>
                      </a: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72960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Monitoreo de logro de aprendizajes (en asignaturas de intervención PIE /Lenguaje – Matemática  o 3° asignatura).</a:t>
                      </a: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723149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Atención de apoderados (entrevistas presenciales y virtuales) / Reuniones de PPAA.</a:t>
                      </a: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40502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Entrega Informe de Familia 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952198"/>
                  </a:ext>
                </a:extLst>
              </a:tr>
              <a:tr h="2007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Elaboración de FUDEI (Formulario Único de Evaluación Integral  /Plataforma Comunidad Escolar)</a:t>
                      </a: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100%</a:t>
                      </a:r>
                      <a:endParaRPr lang="es-CL" sz="1000" b="1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12040"/>
                  </a:ext>
                </a:extLst>
              </a:tr>
              <a:tr h="4022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Entrevistas presenciales y/o visitas domiciliarias a estudiantes que presentaron inasistencia a clases, problemas  de salud, problemas familiares graves, riesgo de deserción, otras situaciones emergentes.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375550"/>
                  </a:ext>
                </a:extLst>
              </a:tr>
              <a:tr h="6209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L" sz="1000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</a:rPr>
                        <a:t>Elaboración de: Informe Técnico Anual (ITEA), informes de revaluación psicopedagógica, formularios de reevaluación NEET-NEEP  (FUR), aplicación ICAP, determinación de pesquisas y proyección PIE 2022  entregada a UTP (estudiantes integrados, dotación docente y asistentes de educación psicólogos PIE).</a:t>
                      </a:r>
                      <a:endParaRPr lang="es-CL" sz="1000" dirty="0">
                        <a:solidFill>
                          <a:schemeClr val="tx1"/>
                        </a:solidFill>
                        <a:effectLst/>
                        <a:latin typeface="Sitka Banner" panose="02000505000000020004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4" marR="62244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s-CL" sz="1000" b="1" dirty="0">
                          <a:solidFill>
                            <a:schemeClr val="tx1"/>
                          </a:solidFill>
                          <a:effectLst/>
                          <a:latin typeface="Sitka Banner" panose="02000505000000020004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 proceso</a:t>
                      </a:r>
                    </a:p>
                  </a:txBody>
                  <a:tcPr marL="62244" marR="62244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45310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D4142D62-0E8F-06B2-4060-39A98B26507B}"/>
              </a:ext>
            </a:extLst>
          </p:cNvPr>
          <p:cNvSpPr txBox="1">
            <a:spLocks/>
          </p:cNvSpPr>
          <p:nvPr/>
        </p:nvSpPr>
        <p:spPr>
          <a:xfrm>
            <a:off x="1524000" y="299689"/>
            <a:ext cx="9144000" cy="735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Acciones ejecutadas Equipo PIE - 2022 </a:t>
            </a:r>
          </a:p>
        </p:txBody>
      </p:sp>
    </p:spTree>
    <p:extLst>
      <p:ext uri="{BB962C8B-B14F-4D97-AF65-F5344CB8AC3E}">
        <p14:creationId xmlns:p14="http://schemas.microsoft.com/office/powerpoint/2010/main" val="32653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2551" y="2642680"/>
            <a:ext cx="8596668" cy="1320800"/>
          </a:xfrm>
        </p:spPr>
        <p:txBody>
          <a:bodyPr/>
          <a:lstStyle/>
          <a:p>
            <a:r>
              <a:rPr lang="es-CL" dirty="0" smtClean="0"/>
              <a:t>REPORTE DE GASTOS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43" y="1459149"/>
            <a:ext cx="1832267" cy="308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882" y="288587"/>
            <a:ext cx="8596668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GASTO POR PROGRAMA O PROYECTO</a:t>
            </a:r>
            <a:endParaRPr lang="es-C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973254"/>
              </p:ext>
            </p:extLst>
          </p:nvPr>
        </p:nvGraphicFramePr>
        <p:xfrm>
          <a:off x="648680" y="1903581"/>
          <a:ext cx="5075642" cy="3721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66" y="1903581"/>
            <a:ext cx="62388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8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428" y="150279"/>
            <a:ext cx="8596668" cy="6647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SEP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58731978"/>
              </p:ext>
            </p:extLst>
          </p:nvPr>
        </p:nvGraphicFramePr>
        <p:xfrm>
          <a:off x="0" y="9419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126" y="2062264"/>
            <a:ext cx="4105874" cy="34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4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428" y="150279"/>
            <a:ext cx="8596668" cy="6647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PRO RETENCION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8483019"/>
              </p:ext>
            </p:extLst>
          </p:nvPr>
        </p:nvGraphicFramePr>
        <p:xfrm>
          <a:off x="593387" y="941960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65" y="4807951"/>
            <a:ext cx="4552960" cy="155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7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428" y="150279"/>
            <a:ext cx="8596668" cy="6647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PIE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20435689"/>
              </p:ext>
            </p:extLst>
          </p:nvPr>
        </p:nvGraphicFramePr>
        <p:xfrm>
          <a:off x="242110" y="1391055"/>
          <a:ext cx="6936903" cy="4969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38" y="2577830"/>
            <a:ext cx="4391803" cy="189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428" y="150279"/>
            <a:ext cx="8596668" cy="6647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MANTENIMIENTO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944375207"/>
              </p:ext>
            </p:extLst>
          </p:nvPr>
        </p:nvGraphicFramePr>
        <p:xfrm>
          <a:off x="423729" y="1022347"/>
          <a:ext cx="7484323" cy="5267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52" y="2796701"/>
            <a:ext cx="41338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428" y="150279"/>
            <a:ext cx="8596668" cy="6647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s-CL" dirty="0" smtClean="0"/>
              <a:t>MOVAMONOS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913806957"/>
              </p:ext>
            </p:extLst>
          </p:nvPr>
        </p:nvGraphicFramePr>
        <p:xfrm>
          <a:off x="845225" y="1527242"/>
          <a:ext cx="5857132" cy="412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875" y="3151762"/>
            <a:ext cx="3299181" cy="83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0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616" y="150279"/>
            <a:ext cx="7737091" cy="569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sz="2800" dirty="0" smtClean="0"/>
              <a:t>PORCENTAJE DE GASTO POR PROGRAMA O PROYECTO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431871659"/>
              </p:ext>
            </p:extLst>
          </p:nvPr>
        </p:nvGraphicFramePr>
        <p:xfrm>
          <a:off x="6329106" y="880353"/>
          <a:ext cx="2775984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678418"/>
              </p:ext>
            </p:extLst>
          </p:nvPr>
        </p:nvGraphicFramePr>
        <p:xfrm>
          <a:off x="6329106" y="2931258"/>
          <a:ext cx="2775984" cy="84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80">
                  <a:extLst>
                    <a:ext uri="{9D8B030D-6E8A-4147-A177-3AD203B41FA5}">
                      <a16:colId xmlns:a16="http://schemas.microsoft.com/office/drawing/2014/main" val="3115931225"/>
                    </a:ext>
                  </a:extLst>
                </a:gridCol>
                <a:gridCol w="1201804">
                  <a:extLst>
                    <a:ext uri="{9D8B030D-6E8A-4147-A177-3AD203B41FA5}">
                      <a16:colId xmlns:a16="http://schemas.microsoft.com/office/drawing/2014/main" val="1665513417"/>
                    </a:ext>
                  </a:extLst>
                </a:gridCol>
              </a:tblGrid>
              <a:tr h="28216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SEP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33231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DISPONIBLE 2023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$337,741,230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39113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GASTO ALCANZADO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$307,705,488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76919"/>
                  </a:ext>
                </a:extLst>
              </a:tr>
            </a:tbl>
          </a:graphicData>
        </a:graphic>
      </p:graphicFrame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49047088"/>
              </p:ext>
            </p:extLst>
          </p:nvPr>
        </p:nvGraphicFramePr>
        <p:xfrm>
          <a:off x="3362169" y="880353"/>
          <a:ext cx="2775984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801052"/>
              </p:ext>
            </p:extLst>
          </p:nvPr>
        </p:nvGraphicFramePr>
        <p:xfrm>
          <a:off x="3362169" y="2932888"/>
          <a:ext cx="2775984" cy="84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80">
                  <a:extLst>
                    <a:ext uri="{9D8B030D-6E8A-4147-A177-3AD203B41FA5}">
                      <a16:colId xmlns:a16="http://schemas.microsoft.com/office/drawing/2014/main" val="3115931225"/>
                    </a:ext>
                  </a:extLst>
                </a:gridCol>
                <a:gridCol w="1201804">
                  <a:extLst>
                    <a:ext uri="{9D8B030D-6E8A-4147-A177-3AD203B41FA5}">
                      <a16:colId xmlns:a16="http://schemas.microsoft.com/office/drawing/2014/main" val="1665513417"/>
                    </a:ext>
                  </a:extLst>
                </a:gridCol>
              </a:tblGrid>
              <a:tr h="28216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PRO</a:t>
                      </a:r>
                      <a:r>
                        <a:rPr lang="es-CL" sz="1200" baseline="0" dirty="0" smtClean="0"/>
                        <a:t> RETENCION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33231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DISPONIBLE 2023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$42.057.543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39113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GASTO ALCANZADO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$20.680.651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76919"/>
                  </a:ext>
                </a:extLst>
              </a:tr>
            </a:tbl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684006526"/>
              </p:ext>
            </p:extLst>
          </p:nvPr>
        </p:nvGraphicFramePr>
        <p:xfrm>
          <a:off x="3376885" y="3930511"/>
          <a:ext cx="2775984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969366"/>
              </p:ext>
            </p:extLst>
          </p:nvPr>
        </p:nvGraphicFramePr>
        <p:xfrm>
          <a:off x="3381862" y="5958904"/>
          <a:ext cx="2775984" cy="84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80">
                  <a:extLst>
                    <a:ext uri="{9D8B030D-6E8A-4147-A177-3AD203B41FA5}">
                      <a16:colId xmlns:a16="http://schemas.microsoft.com/office/drawing/2014/main" val="3115931225"/>
                    </a:ext>
                  </a:extLst>
                </a:gridCol>
                <a:gridCol w="1201804">
                  <a:extLst>
                    <a:ext uri="{9D8B030D-6E8A-4147-A177-3AD203B41FA5}">
                      <a16:colId xmlns:a16="http://schemas.microsoft.com/office/drawing/2014/main" val="1665513417"/>
                    </a:ext>
                  </a:extLst>
                </a:gridCol>
              </a:tblGrid>
              <a:tr h="28216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PRO</a:t>
                      </a:r>
                      <a:r>
                        <a:rPr lang="es-CL" sz="1200" baseline="0" dirty="0" smtClean="0"/>
                        <a:t> RETENCION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33231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DISPONIBLE 2023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$25,773,844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39113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GASTO ALCANZADO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$25,773,844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76919"/>
                  </a:ext>
                </a:extLst>
              </a:tr>
            </a:tbl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784741451"/>
              </p:ext>
            </p:extLst>
          </p:nvPr>
        </p:nvGraphicFramePr>
        <p:xfrm>
          <a:off x="356322" y="3930511"/>
          <a:ext cx="2775984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248308"/>
              </p:ext>
            </p:extLst>
          </p:nvPr>
        </p:nvGraphicFramePr>
        <p:xfrm>
          <a:off x="356322" y="5963589"/>
          <a:ext cx="2775984" cy="84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80">
                  <a:extLst>
                    <a:ext uri="{9D8B030D-6E8A-4147-A177-3AD203B41FA5}">
                      <a16:colId xmlns:a16="http://schemas.microsoft.com/office/drawing/2014/main" val="3115931225"/>
                    </a:ext>
                  </a:extLst>
                </a:gridCol>
                <a:gridCol w="1201804">
                  <a:extLst>
                    <a:ext uri="{9D8B030D-6E8A-4147-A177-3AD203B41FA5}">
                      <a16:colId xmlns:a16="http://schemas.microsoft.com/office/drawing/2014/main" val="1665513417"/>
                    </a:ext>
                  </a:extLst>
                </a:gridCol>
              </a:tblGrid>
              <a:tr h="28216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SEP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33231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DISPONIBLE 2023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$24,990,142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39113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GASTO ALCANZADO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$7,550,993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76919"/>
                  </a:ext>
                </a:extLst>
              </a:tr>
            </a:tbl>
          </a:graphicData>
        </a:graphic>
      </p:graphicFrame>
      <p:graphicFrame>
        <p:nvGraphicFramePr>
          <p:cNvPr id="19" name="Gráfico 18"/>
          <p:cNvGraphicFramePr/>
          <p:nvPr>
            <p:extLst>
              <p:ext uri="{D42A27DB-BD31-4B8C-83A1-F6EECF244321}">
                <p14:modId xmlns:p14="http://schemas.microsoft.com/office/powerpoint/2010/main" val="1194769424"/>
              </p:ext>
            </p:extLst>
          </p:nvPr>
        </p:nvGraphicFramePr>
        <p:xfrm>
          <a:off x="6368016" y="3930511"/>
          <a:ext cx="2775984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0" name="Tab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01726"/>
              </p:ext>
            </p:extLst>
          </p:nvPr>
        </p:nvGraphicFramePr>
        <p:xfrm>
          <a:off x="6368016" y="6011514"/>
          <a:ext cx="2775984" cy="84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80">
                  <a:extLst>
                    <a:ext uri="{9D8B030D-6E8A-4147-A177-3AD203B41FA5}">
                      <a16:colId xmlns:a16="http://schemas.microsoft.com/office/drawing/2014/main" val="3115931225"/>
                    </a:ext>
                  </a:extLst>
                </a:gridCol>
                <a:gridCol w="1201804">
                  <a:extLst>
                    <a:ext uri="{9D8B030D-6E8A-4147-A177-3AD203B41FA5}">
                      <a16:colId xmlns:a16="http://schemas.microsoft.com/office/drawing/2014/main" val="1665513417"/>
                    </a:ext>
                  </a:extLst>
                </a:gridCol>
              </a:tblGrid>
              <a:tr h="28216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CAJAS CHICAS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33231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DISPONIBLE 2023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$2,400,000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39113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GASTO ALCANZADO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$2,400,000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76919"/>
                  </a:ext>
                </a:extLst>
              </a:tr>
            </a:tbl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933712336"/>
              </p:ext>
            </p:extLst>
          </p:nvPr>
        </p:nvGraphicFramePr>
        <p:xfrm>
          <a:off x="9354170" y="2661051"/>
          <a:ext cx="2493882" cy="2295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3716258017"/>
              </p:ext>
            </p:extLst>
          </p:nvPr>
        </p:nvGraphicFramePr>
        <p:xfrm>
          <a:off x="356322" y="861437"/>
          <a:ext cx="2775984" cy="2052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745311"/>
              </p:ext>
            </p:extLst>
          </p:nvPr>
        </p:nvGraphicFramePr>
        <p:xfrm>
          <a:off x="356322" y="2931258"/>
          <a:ext cx="2775984" cy="846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80">
                  <a:extLst>
                    <a:ext uri="{9D8B030D-6E8A-4147-A177-3AD203B41FA5}">
                      <a16:colId xmlns:a16="http://schemas.microsoft.com/office/drawing/2014/main" val="3115931225"/>
                    </a:ext>
                  </a:extLst>
                </a:gridCol>
                <a:gridCol w="1201804">
                  <a:extLst>
                    <a:ext uri="{9D8B030D-6E8A-4147-A177-3AD203B41FA5}">
                      <a16:colId xmlns:a16="http://schemas.microsoft.com/office/drawing/2014/main" val="1665513417"/>
                    </a:ext>
                  </a:extLst>
                </a:gridCol>
              </a:tblGrid>
              <a:tr h="282162">
                <a:tc gridSpan="2"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PIE</a:t>
                      </a:r>
                      <a:endParaRPr lang="es-CL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33231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DISPONIBLE 2023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$223,651,943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839113"/>
                  </a:ext>
                </a:extLst>
              </a:tr>
              <a:tr h="282162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GASTO ALCANZADO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$188,616,302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976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70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5794" y="276739"/>
            <a:ext cx="7737091" cy="5695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s-CL" sz="2800" dirty="0" smtClean="0"/>
              <a:t>PORCENTAJE GENERAL DE GASTOS ALCANZADOS 2022</a:t>
            </a:r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176395539"/>
              </p:ext>
            </p:extLst>
          </p:nvPr>
        </p:nvGraphicFramePr>
        <p:xfrm>
          <a:off x="1623438" y="1136514"/>
          <a:ext cx="6761804" cy="4729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305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2" y="594360"/>
            <a:ext cx="890698" cy="1249681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33670"/>
              </p:ext>
            </p:extLst>
          </p:nvPr>
        </p:nvGraphicFramePr>
        <p:xfrm>
          <a:off x="2743200" y="1219200"/>
          <a:ext cx="5252936" cy="3863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025">
                  <a:extLst>
                    <a:ext uri="{9D8B030D-6E8A-4147-A177-3AD203B41FA5}">
                      <a16:colId xmlns:a16="http://schemas.microsoft.com/office/drawing/2014/main" val="3170526152"/>
                    </a:ext>
                  </a:extLst>
                </a:gridCol>
                <a:gridCol w="1570911">
                  <a:extLst>
                    <a:ext uri="{9D8B030D-6E8A-4147-A177-3AD203B41FA5}">
                      <a16:colId xmlns:a16="http://schemas.microsoft.com/office/drawing/2014/main" val="1543837199"/>
                    </a:ext>
                  </a:extLst>
                </a:gridCol>
              </a:tblGrid>
              <a:tr h="52547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PERSONAL LICEO INDUSTRIAL</a:t>
                      </a:r>
                      <a:r>
                        <a:rPr lang="es-CL" baseline="0" dirty="0" smtClean="0"/>
                        <a:t> SUPERIOR TALCA</a:t>
                      </a:r>
                      <a:endParaRPr lang="es-CL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31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DOCENTES DIRECTIVOS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4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105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DOCENTES DIRECTIVOS TECNICOS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15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DOCENTES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56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564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DOCENTES PIE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9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527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TOTAL DOCENTES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74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8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ASISTENTES 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26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78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dirty="0" smtClean="0"/>
                        <a:t>ASISTENTES PROFESIONALES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10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224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TOTAL ASISTENTES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36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100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b="1" dirty="0" smtClean="0"/>
                        <a:t>TOTAL FUNCIONARIOS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 smtClean="0"/>
                        <a:t>110</a:t>
                      </a:r>
                      <a:endParaRPr lang="es-CL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7638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2670" y="551234"/>
            <a:ext cx="6501679" cy="6647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2800" dirty="0" smtClean="0"/>
              <a:t>VARIABLES DE EFICIENCIA INTERNA 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11" name="Gráfico 10"/>
          <p:cNvGraphicFramePr/>
          <p:nvPr/>
        </p:nvGraphicFramePr>
        <p:xfrm>
          <a:off x="615182" y="1617785"/>
          <a:ext cx="3253433" cy="2421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003151" y="1617785"/>
          <a:ext cx="3231662" cy="242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áfico 13"/>
          <p:cNvGraphicFramePr/>
          <p:nvPr/>
        </p:nvGraphicFramePr>
        <p:xfrm>
          <a:off x="615182" y="4141594"/>
          <a:ext cx="3231662" cy="242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áfico 14"/>
          <p:cNvGraphicFramePr/>
          <p:nvPr/>
        </p:nvGraphicFramePr>
        <p:xfrm>
          <a:off x="4003151" y="4141594"/>
          <a:ext cx="3231662" cy="2421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/>
        </p:nvGraphicFramePr>
        <p:xfrm>
          <a:off x="7369349" y="2608242"/>
          <a:ext cx="4575207" cy="2084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8428">
                  <a:extLst>
                    <a:ext uri="{9D8B030D-6E8A-4147-A177-3AD203B41FA5}">
                      <a16:colId xmlns:a16="http://schemas.microsoft.com/office/drawing/2014/main" val="3440227361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2022851616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2418268449"/>
                    </a:ext>
                  </a:extLst>
                </a:gridCol>
                <a:gridCol w="864158">
                  <a:extLst>
                    <a:ext uri="{9D8B030D-6E8A-4147-A177-3AD203B41FA5}">
                      <a16:colId xmlns:a16="http://schemas.microsoft.com/office/drawing/2014/main" val="4054223243"/>
                    </a:ext>
                  </a:extLst>
                </a:gridCol>
                <a:gridCol w="874207">
                  <a:extLst>
                    <a:ext uri="{9D8B030D-6E8A-4147-A177-3AD203B41FA5}">
                      <a16:colId xmlns:a16="http://schemas.microsoft.com/office/drawing/2014/main" val="316498141"/>
                    </a:ext>
                  </a:extLst>
                </a:gridCol>
              </a:tblGrid>
              <a:tr h="284834"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VARIABLE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1° MEDIO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2°</a:t>
                      </a:r>
                      <a:r>
                        <a:rPr lang="es-CL" sz="1200" baseline="0" dirty="0" smtClean="0"/>
                        <a:t> MEDIO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3° MEDIO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dirty="0" smtClean="0"/>
                        <a:t>4°</a:t>
                      </a:r>
                      <a:r>
                        <a:rPr lang="es-CL" sz="1200" baseline="0" dirty="0" smtClean="0"/>
                        <a:t> MEDIO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99702"/>
                  </a:ext>
                </a:extLst>
              </a:tr>
              <a:tr h="449924">
                <a:tc>
                  <a:txBody>
                    <a:bodyPr/>
                    <a:lstStyle/>
                    <a:p>
                      <a:pPr algn="ctr"/>
                      <a:r>
                        <a:rPr lang="es-CL" sz="1100" dirty="0" smtClean="0"/>
                        <a:t>MATRICULA TOTAL</a:t>
                      </a:r>
                      <a:endParaRPr lang="es-C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218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191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168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129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243338"/>
                  </a:ext>
                </a:extLst>
              </a:tr>
              <a:tr h="449924">
                <a:tc>
                  <a:txBody>
                    <a:bodyPr/>
                    <a:lstStyle/>
                    <a:p>
                      <a:pPr algn="ctr"/>
                      <a:r>
                        <a:rPr lang="es-CL" sz="1100" dirty="0" smtClean="0"/>
                        <a:t>RETIRADOS</a:t>
                      </a:r>
                      <a:endParaRPr lang="es-C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36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32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18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6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070393"/>
                  </a:ext>
                </a:extLst>
              </a:tr>
              <a:tr h="449924">
                <a:tc>
                  <a:txBody>
                    <a:bodyPr/>
                    <a:lstStyle/>
                    <a:p>
                      <a:pPr algn="ctr"/>
                      <a:r>
                        <a:rPr lang="es-CL" sz="1100" dirty="0" smtClean="0"/>
                        <a:t>PROMOVIDOS</a:t>
                      </a:r>
                      <a:endParaRPr lang="es-C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169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152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150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122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9936206"/>
                  </a:ext>
                </a:extLst>
              </a:tr>
              <a:tr h="449924">
                <a:tc>
                  <a:txBody>
                    <a:bodyPr/>
                    <a:lstStyle/>
                    <a:p>
                      <a:pPr algn="ctr"/>
                      <a:r>
                        <a:rPr lang="es-CL" sz="1100" dirty="0" smtClean="0"/>
                        <a:t>REPROBADOS</a:t>
                      </a:r>
                      <a:endParaRPr lang="es-C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13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7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0</a:t>
                      </a:r>
                      <a:endParaRPr lang="es-C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200" dirty="0" smtClean="0"/>
                        <a:t>1</a:t>
                      </a:r>
                      <a:endParaRPr lang="es-C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47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92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72670" y="560962"/>
            <a:ext cx="6501679" cy="66472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L" sz="2800" dirty="0" smtClean="0"/>
              <a:t>VARIABLES DE EFICIENCIA INTERNA </a:t>
            </a:r>
            <a:endParaRPr lang="es-CL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35" y="150279"/>
            <a:ext cx="939506" cy="1583363"/>
          </a:xfrm>
          <a:prstGeom prst="rect">
            <a:avLst/>
          </a:prstGeom>
        </p:spPr>
      </p:pic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3380819579"/>
              </p:ext>
            </p:extLst>
          </p:nvPr>
        </p:nvGraphicFramePr>
        <p:xfrm>
          <a:off x="1222442" y="197471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62007"/>
              </p:ext>
            </p:extLst>
          </p:nvPr>
        </p:nvGraphicFramePr>
        <p:xfrm>
          <a:off x="6817378" y="1899012"/>
          <a:ext cx="5274104" cy="24978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9973">
                  <a:extLst>
                    <a:ext uri="{9D8B030D-6E8A-4147-A177-3AD203B41FA5}">
                      <a16:colId xmlns:a16="http://schemas.microsoft.com/office/drawing/2014/main" val="2388412517"/>
                    </a:ext>
                  </a:extLst>
                </a:gridCol>
                <a:gridCol w="997944">
                  <a:extLst>
                    <a:ext uri="{9D8B030D-6E8A-4147-A177-3AD203B41FA5}">
                      <a16:colId xmlns:a16="http://schemas.microsoft.com/office/drawing/2014/main" val="4262220247"/>
                    </a:ext>
                  </a:extLst>
                </a:gridCol>
                <a:gridCol w="928923">
                  <a:extLst>
                    <a:ext uri="{9D8B030D-6E8A-4147-A177-3AD203B41FA5}">
                      <a16:colId xmlns:a16="http://schemas.microsoft.com/office/drawing/2014/main" val="3679648914"/>
                    </a:ext>
                  </a:extLst>
                </a:gridCol>
                <a:gridCol w="763378">
                  <a:extLst>
                    <a:ext uri="{9D8B030D-6E8A-4147-A177-3AD203B41FA5}">
                      <a16:colId xmlns:a16="http://schemas.microsoft.com/office/drawing/2014/main" val="2693226631"/>
                    </a:ext>
                  </a:extLst>
                </a:gridCol>
                <a:gridCol w="641943">
                  <a:extLst>
                    <a:ext uri="{9D8B030D-6E8A-4147-A177-3AD203B41FA5}">
                      <a16:colId xmlns:a16="http://schemas.microsoft.com/office/drawing/2014/main" val="2646654039"/>
                    </a:ext>
                  </a:extLst>
                </a:gridCol>
                <a:gridCol w="641943">
                  <a:extLst>
                    <a:ext uri="{9D8B030D-6E8A-4147-A177-3AD203B41FA5}">
                      <a16:colId xmlns:a16="http://schemas.microsoft.com/office/drawing/2014/main" val="1742688551"/>
                    </a:ext>
                  </a:extLst>
                </a:gridCol>
              </a:tblGrid>
              <a:tr h="419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 dirty="0">
                          <a:effectLst/>
                        </a:rPr>
                        <a:t>ESPECIALIDAD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 dirty="0" smtClean="0">
                          <a:effectLst/>
                        </a:rPr>
                        <a:t>HOMBRES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DAMAS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TOTAL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E -2021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%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1733268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ELECTRICIDAD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40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41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42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97,6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132842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MECANICA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20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21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28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80,7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5804103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C. METALICAS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30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31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41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75,0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748970"/>
                  </a:ext>
                </a:extLst>
              </a:tr>
              <a:tr h="419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MUEBLES Y TER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8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3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13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84,6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0127078"/>
                  </a:ext>
                </a:extLst>
              </a:tr>
              <a:tr h="419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INSTALACIONES  SANITARIAS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12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83,3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2022131"/>
                  </a:ext>
                </a:extLst>
              </a:tr>
              <a:tr h="4199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DIBUJO TECNICO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9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100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06578"/>
                  </a:ext>
                </a:extLst>
              </a:tr>
              <a:tr h="204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117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7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124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>
                          <a:effectLst/>
                        </a:rPr>
                        <a:t>146</a:t>
                      </a:r>
                      <a:endParaRPr lang="es-C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352925" algn="l"/>
                        </a:tabLst>
                      </a:pPr>
                      <a:r>
                        <a:rPr lang="es-CL" sz="1200" dirty="0">
                          <a:effectLst/>
                          <a:highlight>
                            <a:srgbClr val="FFFF00"/>
                          </a:highlight>
                        </a:rPr>
                        <a:t>86,6%</a:t>
                      </a:r>
                      <a:endParaRPr lang="es-C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7729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093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26" y="176070"/>
            <a:ext cx="890698" cy="1249681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012461"/>
              </p:ext>
            </p:extLst>
          </p:nvPr>
        </p:nvGraphicFramePr>
        <p:xfrm>
          <a:off x="1118682" y="1984260"/>
          <a:ext cx="9513649" cy="3623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392">
                  <a:extLst>
                    <a:ext uri="{9D8B030D-6E8A-4147-A177-3AD203B41FA5}">
                      <a16:colId xmlns:a16="http://schemas.microsoft.com/office/drawing/2014/main" val="1013935059"/>
                    </a:ext>
                  </a:extLst>
                </a:gridCol>
                <a:gridCol w="1206919">
                  <a:extLst>
                    <a:ext uri="{9D8B030D-6E8A-4147-A177-3AD203B41FA5}">
                      <a16:colId xmlns:a16="http://schemas.microsoft.com/office/drawing/2014/main" val="3054869424"/>
                    </a:ext>
                  </a:extLst>
                </a:gridCol>
                <a:gridCol w="1400479">
                  <a:extLst>
                    <a:ext uri="{9D8B030D-6E8A-4147-A177-3AD203B41FA5}">
                      <a16:colId xmlns:a16="http://schemas.microsoft.com/office/drawing/2014/main" val="1028143551"/>
                    </a:ext>
                  </a:extLst>
                </a:gridCol>
                <a:gridCol w="1707903">
                  <a:extLst>
                    <a:ext uri="{9D8B030D-6E8A-4147-A177-3AD203B41FA5}">
                      <a16:colId xmlns:a16="http://schemas.microsoft.com/office/drawing/2014/main" val="2314854478"/>
                    </a:ext>
                  </a:extLst>
                </a:gridCol>
                <a:gridCol w="1583127">
                  <a:extLst>
                    <a:ext uri="{9D8B030D-6E8A-4147-A177-3AD203B41FA5}">
                      <a16:colId xmlns:a16="http://schemas.microsoft.com/office/drawing/2014/main" val="49456642"/>
                    </a:ext>
                  </a:extLst>
                </a:gridCol>
                <a:gridCol w="1218737">
                  <a:extLst>
                    <a:ext uri="{9D8B030D-6E8A-4147-A177-3AD203B41FA5}">
                      <a16:colId xmlns:a16="http://schemas.microsoft.com/office/drawing/2014/main" val="2447879665"/>
                    </a:ext>
                  </a:extLst>
                </a:gridCol>
                <a:gridCol w="1359092">
                  <a:extLst>
                    <a:ext uri="{9D8B030D-6E8A-4147-A177-3AD203B41FA5}">
                      <a16:colId xmlns:a16="http://schemas.microsoft.com/office/drawing/2014/main" val="1750249574"/>
                    </a:ext>
                  </a:extLst>
                </a:gridCol>
              </a:tblGrid>
              <a:tr h="505899">
                <a:tc gridSpan="7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MATRICULAS</a:t>
                      </a:r>
                      <a:r>
                        <a:rPr lang="es-CL" baseline="0" dirty="0" smtClean="0"/>
                        <a:t> 2023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85630"/>
                  </a:ext>
                </a:extLst>
              </a:tr>
              <a:tr h="776106"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NIVEL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CURSOS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PROYECCION</a:t>
                      </a:r>
                      <a:r>
                        <a:rPr lang="es-CL" sz="1400" b="1" baseline="0" dirty="0" smtClean="0"/>
                        <a:t> 2023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ESTUDIANTES</a:t>
                      </a:r>
                      <a:r>
                        <a:rPr lang="es-CL" sz="1400" b="1" baseline="0" dirty="0" smtClean="0"/>
                        <a:t> MATRICULADOS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REPITENTES</a:t>
                      </a:r>
                      <a:r>
                        <a:rPr lang="es-CL" sz="1400" b="1" baseline="0" dirty="0" smtClean="0"/>
                        <a:t> MATRICULADOS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TOTAL</a:t>
                      </a:r>
                      <a:endParaRPr lang="es-CL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400" b="1" dirty="0" smtClean="0"/>
                        <a:t>CUPOS</a:t>
                      </a:r>
                      <a:endParaRPr lang="es-CL" sz="14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133137"/>
                  </a:ext>
                </a:extLst>
              </a:tr>
              <a:tr h="393443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1°</a:t>
                      </a:r>
                      <a:r>
                        <a:rPr lang="es-CL" sz="1400" baseline="0" dirty="0" smtClean="0"/>
                        <a:t> MEDIO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6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210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176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4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180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30</a:t>
                      </a:r>
                      <a:endParaRPr lang="es-CL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244788"/>
                  </a:ext>
                </a:extLst>
              </a:tr>
              <a:tr h="393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2</a:t>
                      </a:r>
                      <a:r>
                        <a:rPr lang="es-CL" sz="1400" dirty="0" smtClean="0"/>
                        <a:t>°</a:t>
                      </a:r>
                      <a:r>
                        <a:rPr lang="es-CL" sz="1400" baseline="0" dirty="0" smtClean="0"/>
                        <a:t> MEDIO</a:t>
                      </a:r>
                      <a:endParaRPr lang="es-CL" sz="1400" dirty="0" smtClean="0"/>
                    </a:p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6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200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168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4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172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28</a:t>
                      </a:r>
                      <a:endParaRPr lang="es-CL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332691"/>
                  </a:ext>
                </a:extLst>
              </a:tr>
              <a:tr h="393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3</a:t>
                      </a:r>
                      <a:r>
                        <a:rPr lang="es-CL" sz="1400" dirty="0" smtClean="0"/>
                        <a:t>°</a:t>
                      </a:r>
                      <a:r>
                        <a:rPr lang="es-CL" sz="1400" baseline="0" dirty="0" smtClean="0"/>
                        <a:t> MEDIO</a:t>
                      </a:r>
                      <a:endParaRPr lang="es-CL" sz="1400" dirty="0" smtClean="0"/>
                    </a:p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8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180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164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164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16</a:t>
                      </a:r>
                      <a:endParaRPr lang="es-CL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75949"/>
                  </a:ext>
                </a:extLst>
              </a:tr>
              <a:tr h="39344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/>
                        <a:t>4</a:t>
                      </a:r>
                      <a:r>
                        <a:rPr lang="es-CL" sz="1400" dirty="0" smtClean="0"/>
                        <a:t>°</a:t>
                      </a:r>
                      <a:r>
                        <a:rPr lang="es-CL" sz="1400" baseline="0" dirty="0" smtClean="0"/>
                        <a:t> MEDIO</a:t>
                      </a:r>
                      <a:endParaRPr lang="es-CL" sz="1400" dirty="0" smtClean="0"/>
                    </a:p>
                    <a:p>
                      <a:pPr algn="ctr"/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8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150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147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147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3</a:t>
                      </a:r>
                      <a:endParaRPr lang="es-CL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772609"/>
                  </a:ext>
                </a:extLst>
              </a:tr>
              <a:tr h="393443">
                <a:tc>
                  <a:txBody>
                    <a:bodyPr/>
                    <a:lstStyle/>
                    <a:p>
                      <a:pPr algn="ctr"/>
                      <a:r>
                        <a:rPr lang="es-CL" sz="1400" dirty="0" smtClean="0"/>
                        <a:t>TOTAL</a:t>
                      </a:r>
                      <a:endParaRPr lang="es-C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28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740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655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8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663</a:t>
                      </a:r>
                      <a:endParaRPr lang="es-C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 smtClean="0"/>
                        <a:t>77</a:t>
                      </a:r>
                      <a:endParaRPr lang="es-CL" sz="16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66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3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224131" y="4918953"/>
            <a:ext cx="1710020" cy="10732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/>
              <a:t>98% de implementación acciones PME 2022</a:t>
            </a:r>
            <a:endParaRPr lang="es-CL" sz="16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272671" y="551234"/>
            <a:ext cx="6472496" cy="3923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L" sz="2000" dirty="0" smtClean="0"/>
              <a:t>PORCENTAJE DE IMPLEMENTACIÓN ACCIONES PME 2022</a:t>
            </a:r>
            <a:endParaRPr lang="es-CL" sz="20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158" y="0"/>
            <a:ext cx="939506" cy="15833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96" y="1180318"/>
            <a:ext cx="6580968" cy="53080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" y="1583363"/>
            <a:ext cx="4275044" cy="2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6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"/>
          <p:cNvSpPr txBox="1">
            <a:spLocks noGrp="1"/>
          </p:cNvSpPr>
          <p:nvPr>
            <p:ph type="title"/>
          </p:nvPr>
        </p:nvSpPr>
        <p:spPr>
          <a:xfrm>
            <a:off x="5012802" y="2365003"/>
            <a:ext cx="64551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</a:pPr>
            <a:r>
              <a:rPr lang="es-CL" sz="44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Gestión de la Convivencia Escolar </a:t>
            </a:r>
            <a:br>
              <a:rPr lang="es-CL" sz="44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es-CL" sz="4400" b="1" i="0" u="none" strike="noStrike" cap="none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2022</a:t>
            </a:r>
            <a:endParaRPr dirty="0"/>
          </a:p>
        </p:txBody>
      </p:sp>
      <p:sp>
        <p:nvSpPr>
          <p:cNvPr id="59" name="Google Shape;59;p1"/>
          <p:cNvSpPr txBox="1"/>
          <p:nvPr/>
        </p:nvSpPr>
        <p:spPr>
          <a:xfrm>
            <a:off x="5865846" y="4824116"/>
            <a:ext cx="499187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Equipo de Gestión de la Convivencia Escolar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LISTAL-2022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60" name="Google Shape;60;p1" descr="INICIO 2022 | inici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97419" y="564741"/>
            <a:ext cx="2857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71874" y="340472"/>
            <a:ext cx="1085850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58476">
            <a:off x="645263" y="1213224"/>
            <a:ext cx="4731771" cy="4299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5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4"/>
          <p:cNvGraphicFramePr/>
          <p:nvPr/>
        </p:nvGraphicFramePr>
        <p:xfrm>
          <a:off x="381633" y="690562"/>
          <a:ext cx="11578025" cy="527483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578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2400" u="none" strike="noStrike" cap="none" dirty="0">
                          <a:solidFill>
                            <a:schemeClr val="dk1"/>
                          </a:solidFill>
                        </a:rPr>
                        <a:t>Sana Convivencia Escolar  y  Autocuidado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u="none" strike="noStrike" cap="none"/>
                        <a:t>Campaña de Cortesía y civilidad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s-CL" sz="1800" dirty="0"/>
                        <a:t>Socializar reglamento Interno  con toda la comunidad educativa ( docentes, padres y apoderados y estudiantes)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Charlas  alimentación saludable a los precedentes  de curso  de parte de la casa de la juventud 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s-CL" sz="1800"/>
                        <a:t>Jornada de reflexión acerca de la violencia, con  estudiantes .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Quattrocento Sans"/>
                        <a:buNone/>
                      </a:pPr>
                      <a:r>
                        <a:rPr lang="es-CL" sz="1800"/>
                        <a:t>Participar en ferias de servicios / actividades lúdicas con estudiantes. 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Atenciones estudiantes que presentan problemática ( consumo , estado de animo bajo y desmotivación escolar.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Realizar derivaciones a programa de apoyo ( Escalera, Lazos ; centro de salud familiar- otros)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Talleres reflexivos de convivencia escolar con toda la comunidad educativa 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Aplicación de encuesta de satisfacción sobre clima escolar a toda la comunidad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8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/>
                        <a:t>Atenciones de los profesionales  en situación de conflictos entre estudiantes. entre estudiantes y funcionarios, entre funcionarios y apoderados. 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4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 dirty="0"/>
                        <a:t>Atenciones individuales y grupales a  los estudiantes  y funcionarios (  resolución de conflictos, mediación  )  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5" name="Google Shape;9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4225" y="-1"/>
            <a:ext cx="1085850" cy="138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075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3834</TotalTime>
  <Words>1485</Words>
  <Application>Microsoft Office PowerPoint</Application>
  <PresentationFormat>Panorámica</PresentationFormat>
  <Paragraphs>430</Paragraphs>
  <Slides>29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Calibri</vt:lpstr>
      <vt:lpstr>Cambria</vt:lpstr>
      <vt:lpstr>Quattrocento Sans</vt:lpstr>
      <vt:lpstr>Sitka Banner</vt:lpstr>
      <vt:lpstr>Symbol</vt:lpstr>
      <vt:lpstr>Times New Roman</vt:lpstr>
      <vt:lpstr>Trebuchet MS</vt:lpstr>
      <vt:lpstr>Wingdings 3</vt:lpstr>
      <vt:lpstr>Faceta</vt:lpstr>
      <vt:lpstr>CUENTA PÚBLICA     2022</vt:lpstr>
      <vt:lpstr>Presentación de PowerPoint</vt:lpstr>
      <vt:lpstr>Presentación de PowerPoint</vt:lpstr>
      <vt:lpstr>VARIABLES DE EFICIENCIA INTERNA </vt:lpstr>
      <vt:lpstr>VARIABLES DE EFICIENCIA INTERNA </vt:lpstr>
      <vt:lpstr>Presentación de PowerPoint</vt:lpstr>
      <vt:lpstr>PORCENTAJE DE IMPLEMENTACIÓN ACCIONES PME 2022</vt:lpstr>
      <vt:lpstr>Gestión de la Convivencia Escolar  2022</vt:lpstr>
      <vt:lpstr>Presentación de PowerPoint</vt:lpstr>
      <vt:lpstr>Presentación de PowerPoint</vt:lpstr>
      <vt:lpstr>Presentación de PowerPoint</vt:lpstr>
      <vt:lpstr>Presentación de PowerPoint</vt:lpstr>
      <vt:lpstr>APOYOS AREA SOCIAL: Antecedentes y diagnóstico situacional Esta unidad tiene como objetivo ser un soporte de apoyo biopsicosocial para que los estudiantes en situación de vulnerabilidad escolar alcancen los aprendizajes esperados en igualdad de condiciones.  </vt:lpstr>
      <vt:lpstr>Análisis</vt:lpstr>
      <vt:lpstr>Presentación de PowerPoint</vt:lpstr>
      <vt:lpstr>  </vt:lpstr>
      <vt:lpstr>SÍNTESIS ESTADÍSTICA SEGÚN NECESIDAD EDUCATIVA</vt:lpstr>
      <vt:lpstr>RETENCIÓN DE ESTUDIANTES PIE 2022 </vt:lpstr>
      <vt:lpstr> PROMOCIÓN DE ESTUDIANTES PIE 2022 </vt:lpstr>
      <vt:lpstr>Presentación de PowerPoint</vt:lpstr>
      <vt:lpstr>REPORTE DE GASTOS</vt:lpstr>
      <vt:lpstr>GASTO POR PROGRAMA O PROYECTO</vt:lpstr>
      <vt:lpstr>SEP</vt:lpstr>
      <vt:lpstr>PRO RETENCION</vt:lpstr>
      <vt:lpstr>PIE</vt:lpstr>
      <vt:lpstr>MANTENIMIENTO</vt:lpstr>
      <vt:lpstr>MOVAMONOS</vt:lpstr>
      <vt:lpstr>PORCENTAJE DE GASTO POR PROGRAMA O PROYECTO</vt:lpstr>
      <vt:lpstr>PORCENTAJE GENERAL DE GASTOS ALCANZADOS 2022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PME 2020</dc:title>
  <dc:creator>Hewlett-Packard Company</dc:creator>
  <cp:lastModifiedBy>Usuario de Windows</cp:lastModifiedBy>
  <cp:revision>159</cp:revision>
  <cp:lastPrinted>2021-03-26T11:59:13Z</cp:lastPrinted>
  <dcterms:created xsi:type="dcterms:W3CDTF">2020-12-14T19:56:24Z</dcterms:created>
  <dcterms:modified xsi:type="dcterms:W3CDTF">2022-12-28T12:21:24Z</dcterms:modified>
</cp:coreProperties>
</file>